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4630400" cy="8229600"/>
  <p:notesSz cx="8229600" cy="14630400"/>
  <p:embeddedFontLst>
    <p:embeddedFont>
      <p:font typeface="Barlow Light" panose="00000400000000000000" pitchFamily="2" charset="0"/>
      <p:regular r:id="rId14"/>
      <p:italic r:id="rId15"/>
    </p:embeddedFont>
    <p:embeddedFont>
      <p:font typeface="Montserrat" panose="00000500000000000000" pitchFamily="2" charset="0"/>
      <p:regular r:id="rId16"/>
      <p:bold r:id="rId17"/>
    </p:embeddedFont>
  </p:embeddedFontLst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58" d="100"/>
          <a:sy n="58" d="100"/>
        </p:scale>
        <p:origin x="75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1958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s-A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sv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12" Type="http://schemas.openxmlformats.org/officeDocument/2006/relationships/image" Target="../media/image41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5.sv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0" Type="http://schemas.openxmlformats.org/officeDocument/2006/relationships/image" Target="../media/image39.svg"/><Relationship Id="rId4" Type="http://schemas.openxmlformats.org/officeDocument/2006/relationships/image" Target="../media/image33.svg"/><Relationship Id="rId9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sv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sv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svg"/><Relationship Id="rId1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44709" y="2671524"/>
            <a:ext cx="7627382" cy="14254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600"/>
              </a:lnSpc>
              <a:buNone/>
            </a:pPr>
            <a:r>
              <a:rPr lang="en-US" sz="4450" b="1" dirty="0">
                <a:solidFill>
                  <a:srgbClr val="2E3C4E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Buenas Prácticas en Odontología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6244709" y="4183499"/>
            <a:ext cx="4778931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00" b="1" dirty="0">
                <a:solidFill>
                  <a:srgbClr val="2E3C4E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Una Mirada desde Higiene y Seguridad</a:t>
            </a:r>
          </a:p>
          <a:p>
            <a:pPr marL="0" indent="0" algn="l">
              <a:lnSpc>
                <a:spcPts val="2800"/>
              </a:lnSpc>
              <a:buNone/>
            </a:pP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6244709" y="4864656"/>
            <a:ext cx="7627382" cy="6934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Ley 19587 y Ley 24557: Marco normativo para la seguridad y salud ocupacional en el sector odontológico</a:t>
            </a:r>
            <a:endParaRPr lang="en-US" sz="1700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284A5AEA-723D-04B5-4889-8329FFAE1A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15154" y="106831"/>
            <a:ext cx="5156937" cy="1306333"/>
          </a:xfrm>
          <a:prstGeom prst="rect">
            <a:avLst/>
          </a:prstGeom>
        </p:spPr>
      </p:pic>
      <p:sp>
        <p:nvSpPr>
          <p:cNvPr id="7" name="Text 1">
            <a:extLst>
              <a:ext uri="{FF2B5EF4-FFF2-40B4-BE49-F238E27FC236}">
                <a16:creationId xmlns:a16="http://schemas.microsoft.com/office/drawing/2014/main" id="{17345E67-2A9B-CADB-09E7-1036091CF39B}"/>
              </a:ext>
            </a:extLst>
          </p:cNvPr>
          <p:cNvSpPr/>
          <p:nvPr/>
        </p:nvSpPr>
        <p:spPr>
          <a:xfrm>
            <a:off x="7315200" y="6696713"/>
            <a:ext cx="4778931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00" b="1" dirty="0">
                <a:solidFill>
                  <a:srgbClr val="2E3C4E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SECCIÓN HIGIENE Y SEGURIDAD </a:t>
            </a:r>
          </a:p>
          <a:p>
            <a:pPr marL="0" indent="0" algn="l">
              <a:lnSpc>
                <a:spcPts val="2800"/>
              </a:lnSpc>
              <a:buNone/>
            </a:pPr>
            <a:endParaRPr lang="en-US" sz="2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71262" y="502682"/>
            <a:ext cx="10081141" cy="5369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200"/>
              </a:lnSpc>
              <a:buNone/>
            </a:pPr>
            <a:r>
              <a:rPr lang="en-US" sz="3350" b="1" dirty="0">
                <a:solidFill>
                  <a:srgbClr val="2E3C4E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Plan de Acción: Implementación de Buenas Prácticas</a:t>
            </a:r>
            <a:endParaRPr lang="en-US" sz="3350" dirty="0"/>
          </a:p>
        </p:txBody>
      </p:sp>
      <p:sp>
        <p:nvSpPr>
          <p:cNvPr id="3" name="Shape 1"/>
          <p:cNvSpPr/>
          <p:nvPr/>
        </p:nvSpPr>
        <p:spPr>
          <a:xfrm>
            <a:off x="734497" y="1610797"/>
            <a:ext cx="163116" cy="734378"/>
          </a:xfrm>
          <a:prstGeom prst="roundRect">
            <a:avLst>
              <a:gd name="adj" fmla="val 150108"/>
            </a:avLst>
          </a:prstGeom>
          <a:solidFill>
            <a:srgbClr val="D4E9F7"/>
          </a:solidFill>
          <a:ln w="7620">
            <a:solidFill>
              <a:srgbClr val="BACFDD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4" name="Shape 2"/>
          <p:cNvSpPr/>
          <p:nvPr/>
        </p:nvSpPr>
        <p:spPr>
          <a:xfrm>
            <a:off x="571262" y="1503640"/>
            <a:ext cx="489585" cy="489585"/>
          </a:xfrm>
          <a:prstGeom prst="roundRect">
            <a:avLst>
              <a:gd name="adj" fmla="val 93385"/>
            </a:avLst>
          </a:prstGeom>
          <a:solidFill>
            <a:srgbClr val="D4E9F7"/>
          </a:solidFill>
          <a:ln w="7620">
            <a:solidFill>
              <a:srgbClr val="BACFDD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93658" y="1626037"/>
            <a:ext cx="244793" cy="244793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223962" y="1529120"/>
            <a:ext cx="2147768" cy="2684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65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Diagnóstico Inicial</a:t>
            </a:r>
            <a:endParaRPr lang="en-US" sz="1650" dirty="0"/>
          </a:p>
        </p:txBody>
      </p:sp>
      <p:sp>
        <p:nvSpPr>
          <p:cNvPr id="7" name="Text 4"/>
          <p:cNvSpPr/>
          <p:nvPr/>
        </p:nvSpPr>
        <p:spPr>
          <a:xfrm>
            <a:off x="1223962" y="1895475"/>
            <a:ext cx="12835176" cy="2611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25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Evaluación completa de riesgos laborales mediante matriz de identificación. Auditoría de cumplimiento normativo actual.</a:t>
            </a:r>
            <a:endParaRPr lang="en-US" sz="1250" dirty="0"/>
          </a:p>
        </p:txBody>
      </p:sp>
      <p:sp>
        <p:nvSpPr>
          <p:cNvPr id="8" name="Shape 5"/>
          <p:cNvSpPr/>
          <p:nvPr/>
        </p:nvSpPr>
        <p:spPr>
          <a:xfrm>
            <a:off x="979289" y="2753201"/>
            <a:ext cx="163116" cy="734378"/>
          </a:xfrm>
          <a:prstGeom prst="roundRect">
            <a:avLst>
              <a:gd name="adj" fmla="val 150108"/>
            </a:avLst>
          </a:prstGeom>
          <a:solidFill>
            <a:srgbClr val="D4E9F7"/>
          </a:solidFill>
          <a:ln w="7620">
            <a:solidFill>
              <a:srgbClr val="BACFDD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9" name="Shape 6"/>
          <p:cNvSpPr/>
          <p:nvPr/>
        </p:nvSpPr>
        <p:spPr>
          <a:xfrm>
            <a:off x="816054" y="2646045"/>
            <a:ext cx="489585" cy="489585"/>
          </a:xfrm>
          <a:prstGeom prst="roundRect">
            <a:avLst>
              <a:gd name="adj" fmla="val 93385"/>
            </a:avLst>
          </a:prstGeom>
          <a:solidFill>
            <a:srgbClr val="D4E9F7"/>
          </a:solidFill>
          <a:ln w="7620">
            <a:solidFill>
              <a:srgbClr val="BACFDD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pic>
        <p:nvPicPr>
          <p:cNvPr id="10" name="Image 1" descr="preencoded.png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38451" y="2768441"/>
            <a:ext cx="244793" cy="244793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1468755" y="2671524"/>
            <a:ext cx="2147768" cy="2684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65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Diseño de Protocolos</a:t>
            </a:r>
            <a:endParaRPr lang="en-US" sz="1650" dirty="0"/>
          </a:p>
        </p:txBody>
      </p:sp>
      <p:sp>
        <p:nvSpPr>
          <p:cNvPr id="12" name="Text 8"/>
          <p:cNvSpPr/>
          <p:nvPr/>
        </p:nvSpPr>
        <p:spPr>
          <a:xfrm>
            <a:off x="1468755" y="3037880"/>
            <a:ext cx="12590383" cy="2611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25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Elaboración de procedimientos escritos específicos: bioseguridad, gestión de residuos, emergencias y ergonomía.</a:t>
            </a:r>
            <a:endParaRPr lang="en-US" sz="1250" dirty="0"/>
          </a:p>
        </p:txBody>
      </p:sp>
      <p:sp>
        <p:nvSpPr>
          <p:cNvPr id="13" name="Shape 9"/>
          <p:cNvSpPr/>
          <p:nvPr/>
        </p:nvSpPr>
        <p:spPr>
          <a:xfrm>
            <a:off x="1224082" y="3895606"/>
            <a:ext cx="163116" cy="734378"/>
          </a:xfrm>
          <a:prstGeom prst="roundRect">
            <a:avLst>
              <a:gd name="adj" fmla="val 150108"/>
            </a:avLst>
          </a:prstGeom>
          <a:solidFill>
            <a:srgbClr val="D4E9F7"/>
          </a:solidFill>
          <a:ln w="7620">
            <a:solidFill>
              <a:srgbClr val="BACFDD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14" name="Shape 10"/>
          <p:cNvSpPr/>
          <p:nvPr/>
        </p:nvSpPr>
        <p:spPr>
          <a:xfrm>
            <a:off x="1060847" y="3788450"/>
            <a:ext cx="489585" cy="489585"/>
          </a:xfrm>
          <a:prstGeom prst="roundRect">
            <a:avLst>
              <a:gd name="adj" fmla="val 93385"/>
            </a:avLst>
          </a:prstGeom>
          <a:solidFill>
            <a:srgbClr val="D4E9F7"/>
          </a:solidFill>
          <a:ln w="7620">
            <a:solidFill>
              <a:srgbClr val="BACFDD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pic>
        <p:nvPicPr>
          <p:cNvPr id="15" name="Image 2" descr="preencoded.png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83243" y="3910846"/>
            <a:ext cx="244793" cy="244793"/>
          </a:xfrm>
          <a:prstGeom prst="rect">
            <a:avLst/>
          </a:prstGeom>
        </p:spPr>
      </p:pic>
      <p:sp>
        <p:nvSpPr>
          <p:cNvPr id="16" name="Text 11"/>
          <p:cNvSpPr/>
          <p:nvPr/>
        </p:nvSpPr>
        <p:spPr>
          <a:xfrm>
            <a:off x="1713548" y="3813929"/>
            <a:ext cx="2147768" cy="2684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65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Capacitación Integral</a:t>
            </a:r>
            <a:endParaRPr lang="en-US" sz="1650" dirty="0"/>
          </a:p>
        </p:txBody>
      </p:sp>
      <p:sp>
        <p:nvSpPr>
          <p:cNvPr id="17" name="Text 12"/>
          <p:cNvSpPr/>
          <p:nvPr/>
        </p:nvSpPr>
        <p:spPr>
          <a:xfrm>
            <a:off x="1713548" y="4180284"/>
            <a:ext cx="12345591" cy="2611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25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Formación del equipo completo en protocolos establecidos, con evaluación de comprensión y práctica supervisada.</a:t>
            </a:r>
            <a:endParaRPr lang="en-US" sz="1250" dirty="0"/>
          </a:p>
        </p:txBody>
      </p:sp>
      <p:sp>
        <p:nvSpPr>
          <p:cNvPr id="18" name="Shape 13"/>
          <p:cNvSpPr/>
          <p:nvPr/>
        </p:nvSpPr>
        <p:spPr>
          <a:xfrm>
            <a:off x="1468993" y="5038011"/>
            <a:ext cx="163116" cy="734378"/>
          </a:xfrm>
          <a:prstGeom prst="roundRect">
            <a:avLst>
              <a:gd name="adj" fmla="val 150108"/>
            </a:avLst>
          </a:prstGeom>
          <a:solidFill>
            <a:srgbClr val="D4E9F7"/>
          </a:solidFill>
          <a:ln w="7620">
            <a:solidFill>
              <a:srgbClr val="BACFDD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19" name="Shape 14"/>
          <p:cNvSpPr/>
          <p:nvPr/>
        </p:nvSpPr>
        <p:spPr>
          <a:xfrm>
            <a:off x="1305758" y="4930854"/>
            <a:ext cx="489585" cy="489585"/>
          </a:xfrm>
          <a:prstGeom prst="roundRect">
            <a:avLst>
              <a:gd name="adj" fmla="val 93385"/>
            </a:avLst>
          </a:prstGeom>
          <a:solidFill>
            <a:srgbClr val="D4E9F7"/>
          </a:solidFill>
          <a:ln w="7620">
            <a:solidFill>
              <a:srgbClr val="BACFDD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pic>
        <p:nvPicPr>
          <p:cNvPr id="20" name="Image 3" descr="preencoded.png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428155" y="5053251"/>
            <a:ext cx="244793" cy="244793"/>
          </a:xfrm>
          <a:prstGeom prst="rect">
            <a:avLst/>
          </a:prstGeom>
        </p:spPr>
      </p:pic>
      <p:sp>
        <p:nvSpPr>
          <p:cNvPr id="21" name="Text 15"/>
          <p:cNvSpPr/>
          <p:nvPr/>
        </p:nvSpPr>
        <p:spPr>
          <a:xfrm>
            <a:off x="1958459" y="4956334"/>
            <a:ext cx="2313503" cy="2684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65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Implementación Gradual</a:t>
            </a:r>
            <a:endParaRPr lang="en-US" sz="1650" dirty="0"/>
          </a:p>
        </p:txBody>
      </p:sp>
      <p:sp>
        <p:nvSpPr>
          <p:cNvPr id="22" name="Text 16"/>
          <p:cNvSpPr/>
          <p:nvPr/>
        </p:nvSpPr>
        <p:spPr>
          <a:xfrm>
            <a:off x="1958459" y="5322689"/>
            <a:ext cx="12100679" cy="2611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25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Puesta en marcha por etapas con acompañamiento, ajustes necesarios y provisión de recursos materiales.</a:t>
            </a:r>
            <a:endParaRPr lang="en-US" sz="1250" dirty="0"/>
          </a:p>
        </p:txBody>
      </p:sp>
      <p:sp>
        <p:nvSpPr>
          <p:cNvPr id="23" name="Shape 17"/>
          <p:cNvSpPr/>
          <p:nvPr/>
        </p:nvSpPr>
        <p:spPr>
          <a:xfrm>
            <a:off x="1224082" y="6180415"/>
            <a:ext cx="163116" cy="734378"/>
          </a:xfrm>
          <a:prstGeom prst="roundRect">
            <a:avLst>
              <a:gd name="adj" fmla="val 150108"/>
            </a:avLst>
          </a:prstGeom>
          <a:solidFill>
            <a:srgbClr val="D4E9F7"/>
          </a:solidFill>
          <a:ln w="7620">
            <a:solidFill>
              <a:srgbClr val="BACFDD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24" name="Shape 18"/>
          <p:cNvSpPr/>
          <p:nvPr/>
        </p:nvSpPr>
        <p:spPr>
          <a:xfrm>
            <a:off x="1060847" y="6073259"/>
            <a:ext cx="489585" cy="489585"/>
          </a:xfrm>
          <a:prstGeom prst="roundRect">
            <a:avLst>
              <a:gd name="adj" fmla="val 93385"/>
            </a:avLst>
          </a:prstGeom>
          <a:solidFill>
            <a:srgbClr val="D4E9F7"/>
          </a:solidFill>
          <a:ln w="7620">
            <a:solidFill>
              <a:srgbClr val="BACFDD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pic>
        <p:nvPicPr>
          <p:cNvPr id="25" name="Image 4" descr="preencoded.png"/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183243" y="6195655"/>
            <a:ext cx="244793" cy="244793"/>
          </a:xfrm>
          <a:prstGeom prst="rect">
            <a:avLst/>
          </a:prstGeom>
        </p:spPr>
      </p:pic>
      <p:sp>
        <p:nvSpPr>
          <p:cNvPr id="26" name="Text 19"/>
          <p:cNvSpPr/>
          <p:nvPr/>
        </p:nvSpPr>
        <p:spPr>
          <a:xfrm>
            <a:off x="1713548" y="6098738"/>
            <a:ext cx="2688550" cy="2684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65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Monitoreo y Mejora Continua</a:t>
            </a:r>
            <a:endParaRPr lang="en-US" sz="1650" dirty="0"/>
          </a:p>
        </p:txBody>
      </p:sp>
      <p:sp>
        <p:nvSpPr>
          <p:cNvPr id="27" name="Text 20"/>
          <p:cNvSpPr/>
          <p:nvPr/>
        </p:nvSpPr>
        <p:spPr>
          <a:xfrm>
            <a:off x="1713548" y="6465094"/>
            <a:ext cx="12345591" cy="2611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25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Seguimiento de indicadores, auditorías semestrales y actualización permanente según resultados y cambios normativos.</a:t>
            </a:r>
            <a:endParaRPr lang="en-US" sz="1250" dirty="0"/>
          </a:p>
        </p:txBody>
      </p:sp>
      <p:sp>
        <p:nvSpPr>
          <p:cNvPr id="28" name="Text 21"/>
          <p:cNvSpPr/>
          <p:nvPr/>
        </p:nvSpPr>
        <p:spPr>
          <a:xfrm>
            <a:off x="816054" y="7282101"/>
            <a:ext cx="13243084" cy="2611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25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"La seguridad no es un gasto, es una inversión en la salud del equipo y la calidad de la atención."</a:t>
            </a:r>
            <a:endParaRPr lang="en-US" sz="1250" dirty="0"/>
          </a:p>
        </p:txBody>
      </p:sp>
      <p:sp>
        <p:nvSpPr>
          <p:cNvPr id="29" name="Shape 22"/>
          <p:cNvSpPr/>
          <p:nvPr/>
        </p:nvSpPr>
        <p:spPr>
          <a:xfrm>
            <a:off x="571262" y="7098506"/>
            <a:ext cx="22860" cy="628293"/>
          </a:xfrm>
          <a:prstGeom prst="rect">
            <a:avLst/>
          </a:prstGeom>
          <a:solidFill>
            <a:srgbClr val="75BAE6"/>
          </a:solidFill>
          <a:ln/>
        </p:spPr>
        <p:txBody>
          <a:bodyPr/>
          <a:lstStyle/>
          <a:p>
            <a:endParaRPr lang="es-AR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739509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30568" y="3183136"/>
            <a:ext cx="5493068" cy="6866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400"/>
              </a:lnSpc>
              <a:buNone/>
            </a:pPr>
            <a:r>
              <a:rPr lang="en-US" sz="4300" b="1" dirty="0">
                <a:solidFill>
                  <a:srgbClr val="2E3C4E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Conclusiones Clave</a:t>
            </a:r>
            <a:endParaRPr lang="en-US" sz="4300" dirty="0"/>
          </a:p>
        </p:txBody>
      </p:sp>
      <p:sp>
        <p:nvSpPr>
          <p:cNvPr id="4" name="Shape 1"/>
          <p:cNvSpPr/>
          <p:nvPr/>
        </p:nvSpPr>
        <p:spPr>
          <a:xfrm>
            <a:off x="730568" y="4182785"/>
            <a:ext cx="4250531" cy="2570321"/>
          </a:xfrm>
          <a:prstGeom prst="roundRect">
            <a:avLst>
              <a:gd name="adj" fmla="val 12182"/>
            </a:avLst>
          </a:prstGeom>
          <a:solidFill>
            <a:srgbClr val="D4E9F7"/>
          </a:solidFill>
          <a:ln w="7620">
            <a:solidFill>
              <a:srgbClr val="BACFDD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5" name="Text 2"/>
          <p:cNvSpPr/>
          <p:nvPr/>
        </p:nvSpPr>
        <p:spPr>
          <a:xfrm>
            <a:off x="946904" y="4399121"/>
            <a:ext cx="3157418" cy="343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Compromiso Legal y Ético</a:t>
            </a:r>
            <a:endParaRPr lang="en-US" sz="2150" dirty="0"/>
          </a:p>
        </p:txBody>
      </p:sp>
      <p:sp>
        <p:nvSpPr>
          <p:cNvPr id="6" name="Text 3"/>
          <p:cNvSpPr/>
          <p:nvPr/>
        </p:nvSpPr>
        <p:spPr>
          <a:xfrm>
            <a:off x="946904" y="4867513"/>
            <a:ext cx="3817858" cy="166925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El cumplimiento de las Leyes 19587 y 24557 no es opcional: protege legalmente al empleador y garantiza derechos fundamentales del trabajador.</a:t>
            </a:r>
            <a:endParaRPr lang="en-US" sz="1600" dirty="0"/>
          </a:p>
        </p:txBody>
      </p:sp>
      <p:sp>
        <p:nvSpPr>
          <p:cNvPr id="7" name="Shape 4"/>
          <p:cNvSpPr/>
          <p:nvPr/>
        </p:nvSpPr>
        <p:spPr>
          <a:xfrm>
            <a:off x="5189815" y="4182785"/>
            <a:ext cx="4250650" cy="2570321"/>
          </a:xfrm>
          <a:prstGeom prst="roundRect">
            <a:avLst>
              <a:gd name="adj" fmla="val 12182"/>
            </a:avLst>
          </a:prstGeom>
          <a:solidFill>
            <a:srgbClr val="D4E9F7"/>
          </a:solidFill>
          <a:ln w="7620">
            <a:solidFill>
              <a:srgbClr val="BACFDD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8" name="Text 5"/>
          <p:cNvSpPr/>
          <p:nvPr/>
        </p:nvSpPr>
        <p:spPr>
          <a:xfrm>
            <a:off x="5406152" y="4399121"/>
            <a:ext cx="2746534" cy="343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Cultura de Seguridad</a:t>
            </a:r>
            <a:endParaRPr lang="en-US" sz="2150" dirty="0"/>
          </a:p>
        </p:txBody>
      </p:sp>
      <p:sp>
        <p:nvSpPr>
          <p:cNvPr id="9" name="Text 6"/>
          <p:cNvSpPr/>
          <p:nvPr/>
        </p:nvSpPr>
        <p:spPr>
          <a:xfrm>
            <a:off x="5406152" y="4867513"/>
            <a:ext cx="3817977" cy="13354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Las buenas prácticas requieren compromiso institucional, liderazgo visible y participación activa de todo el equipo odontológico.</a:t>
            </a:r>
            <a:endParaRPr lang="en-US" sz="1600" dirty="0"/>
          </a:p>
        </p:txBody>
      </p:sp>
      <p:sp>
        <p:nvSpPr>
          <p:cNvPr id="10" name="Shape 7"/>
          <p:cNvSpPr/>
          <p:nvPr/>
        </p:nvSpPr>
        <p:spPr>
          <a:xfrm>
            <a:off x="9649182" y="4182785"/>
            <a:ext cx="4250650" cy="2570321"/>
          </a:xfrm>
          <a:prstGeom prst="roundRect">
            <a:avLst>
              <a:gd name="adj" fmla="val 12182"/>
            </a:avLst>
          </a:prstGeom>
          <a:solidFill>
            <a:srgbClr val="D4E9F7"/>
          </a:solidFill>
          <a:ln w="7620">
            <a:solidFill>
              <a:srgbClr val="BACFDD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11" name="Text 8"/>
          <p:cNvSpPr/>
          <p:nvPr/>
        </p:nvSpPr>
        <p:spPr>
          <a:xfrm>
            <a:off x="9865519" y="4399121"/>
            <a:ext cx="3271957" cy="343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Prevención como Prioridad</a:t>
            </a:r>
            <a:endParaRPr lang="en-US" sz="2150" dirty="0"/>
          </a:p>
        </p:txBody>
      </p:sp>
      <p:sp>
        <p:nvSpPr>
          <p:cNvPr id="12" name="Text 9"/>
          <p:cNvSpPr/>
          <p:nvPr/>
        </p:nvSpPr>
        <p:spPr>
          <a:xfrm>
            <a:off x="9865519" y="4867513"/>
            <a:ext cx="3817977" cy="13354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La inversión en prevención reduce significativamente costos por accidentes, ausentismo y responsabilidades legales futuras.</a:t>
            </a:r>
            <a:endParaRPr lang="en-US" sz="1600" dirty="0"/>
          </a:p>
        </p:txBody>
      </p:sp>
      <p:sp>
        <p:nvSpPr>
          <p:cNvPr id="13" name="Text 10"/>
          <p:cNvSpPr/>
          <p:nvPr/>
        </p:nvSpPr>
        <p:spPr>
          <a:xfrm>
            <a:off x="730568" y="6987897"/>
            <a:ext cx="13169265" cy="66770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00" b="1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Próximos pasos:</a:t>
            </a:r>
            <a:r>
              <a:rPr lang="en-US" sz="16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Iniciar diagnóstico de situación actual, establecer cronograma de implementación y designar responsables de seguridad e higiene en el consultorio.</a:t>
            </a:r>
            <a:endParaRPr lang="en-US" sz="1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58309" y="1270278"/>
            <a:ext cx="8894921" cy="712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600"/>
              </a:lnSpc>
              <a:buNone/>
            </a:pPr>
            <a:r>
              <a:rPr lang="en-US" sz="4450" b="1" dirty="0">
                <a:solidFill>
                  <a:srgbClr val="2E3C4E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Marco Legal: Ley 19587 y Ley 24557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58309" y="2524482"/>
            <a:ext cx="3944422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00" b="1" dirty="0">
                <a:solidFill>
                  <a:srgbClr val="2E3C4E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Ley 19587 - Higiene y Seguridad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758309" y="3097292"/>
            <a:ext cx="6292572" cy="10401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Establece las condiciones básicas de higiene y seguridad en el trabajo, protegiendo la integridad física y psíquica de los trabajadores.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758309" y="4332327"/>
            <a:ext cx="6292572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7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Prevención de riesgos laborales</a:t>
            </a:r>
            <a:endParaRPr lang="en-US" sz="1700" dirty="0"/>
          </a:p>
        </p:txBody>
      </p:sp>
      <p:sp>
        <p:nvSpPr>
          <p:cNvPr id="6" name="Text 4"/>
          <p:cNvSpPr/>
          <p:nvPr/>
        </p:nvSpPr>
        <p:spPr>
          <a:xfrm>
            <a:off x="758309" y="4754761"/>
            <a:ext cx="6292572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7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Condiciones seguras de trabajo</a:t>
            </a:r>
            <a:endParaRPr lang="en-US" sz="1700" dirty="0"/>
          </a:p>
        </p:txBody>
      </p:sp>
      <p:sp>
        <p:nvSpPr>
          <p:cNvPr id="7" name="Text 5"/>
          <p:cNvSpPr/>
          <p:nvPr/>
        </p:nvSpPr>
        <p:spPr>
          <a:xfrm>
            <a:off x="758309" y="5177195"/>
            <a:ext cx="6292572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7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Obligaciones del empleador</a:t>
            </a:r>
            <a:endParaRPr lang="en-US" sz="1700" dirty="0"/>
          </a:p>
        </p:txBody>
      </p:sp>
      <p:sp>
        <p:nvSpPr>
          <p:cNvPr id="8" name="Text 6"/>
          <p:cNvSpPr/>
          <p:nvPr/>
        </p:nvSpPr>
        <p:spPr>
          <a:xfrm>
            <a:off x="758309" y="5599628"/>
            <a:ext cx="6292572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7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Derechos de los trabajadores</a:t>
            </a:r>
            <a:endParaRPr lang="en-US" sz="1700" dirty="0"/>
          </a:p>
        </p:txBody>
      </p:sp>
      <p:sp>
        <p:nvSpPr>
          <p:cNvPr id="9" name="Text 7"/>
          <p:cNvSpPr/>
          <p:nvPr/>
        </p:nvSpPr>
        <p:spPr>
          <a:xfrm>
            <a:off x="7587139" y="2524482"/>
            <a:ext cx="3979426" cy="3562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200" b="1" dirty="0">
                <a:solidFill>
                  <a:srgbClr val="2E3C4E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Ley 24557 - Riesgos del Trabajo</a:t>
            </a:r>
            <a:endParaRPr lang="en-US" sz="2200" dirty="0"/>
          </a:p>
        </p:txBody>
      </p:sp>
      <p:sp>
        <p:nvSpPr>
          <p:cNvPr id="10" name="Text 8"/>
          <p:cNvSpPr/>
          <p:nvPr/>
        </p:nvSpPr>
        <p:spPr>
          <a:xfrm>
            <a:off x="7587139" y="3097292"/>
            <a:ext cx="6292572" cy="10401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Regula el sistema de prevención, reparación y compensación de accidentes de trabajo y enfermedades profesionales.</a:t>
            </a:r>
            <a:endParaRPr lang="en-US" sz="1700" dirty="0"/>
          </a:p>
        </p:txBody>
      </p:sp>
      <p:sp>
        <p:nvSpPr>
          <p:cNvPr id="11" name="Text 9"/>
          <p:cNvSpPr/>
          <p:nvPr/>
        </p:nvSpPr>
        <p:spPr>
          <a:xfrm>
            <a:off x="7587139" y="4332327"/>
            <a:ext cx="6292572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7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Aseguradoras de Riesgos del Trabajo (ART)</a:t>
            </a:r>
            <a:endParaRPr lang="en-US" sz="1700" dirty="0"/>
          </a:p>
        </p:txBody>
      </p:sp>
      <p:sp>
        <p:nvSpPr>
          <p:cNvPr id="12" name="Text 10"/>
          <p:cNvSpPr/>
          <p:nvPr/>
        </p:nvSpPr>
        <p:spPr>
          <a:xfrm>
            <a:off x="7587139" y="4754761"/>
            <a:ext cx="6292572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7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Cobertura de accidentes laborales</a:t>
            </a:r>
            <a:endParaRPr lang="en-US" sz="1700" dirty="0"/>
          </a:p>
        </p:txBody>
      </p:sp>
      <p:sp>
        <p:nvSpPr>
          <p:cNvPr id="13" name="Text 11"/>
          <p:cNvSpPr/>
          <p:nvPr/>
        </p:nvSpPr>
        <p:spPr>
          <a:xfrm>
            <a:off x="7587139" y="5177195"/>
            <a:ext cx="6292572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7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Enfermedades profesionales</a:t>
            </a:r>
            <a:endParaRPr lang="en-US" sz="1700" dirty="0"/>
          </a:p>
        </p:txBody>
      </p:sp>
      <p:sp>
        <p:nvSpPr>
          <p:cNvPr id="14" name="Text 12"/>
          <p:cNvSpPr/>
          <p:nvPr/>
        </p:nvSpPr>
        <p:spPr>
          <a:xfrm>
            <a:off x="7587139" y="5599628"/>
            <a:ext cx="6292572" cy="3467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7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Indemnizaciones y prestaciones</a:t>
            </a:r>
            <a:endParaRPr lang="en-US" sz="1700" dirty="0"/>
          </a:p>
        </p:txBody>
      </p:sp>
      <p:sp>
        <p:nvSpPr>
          <p:cNvPr id="15" name="Text 13"/>
          <p:cNvSpPr/>
          <p:nvPr/>
        </p:nvSpPr>
        <p:spPr>
          <a:xfrm>
            <a:off x="758309" y="6265783"/>
            <a:ext cx="13113782" cy="6934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Estas normativas establecen el fundamento legal para implementar protocolos de seguridad en consultorios odontológicos, garantizando un ambiente laboral protegido.</a:t>
            </a:r>
            <a:endParaRPr lang="en-US" sz="17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306479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15077" y="2679978"/>
            <a:ext cx="8953381" cy="57804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550"/>
              </a:lnSpc>
              <a:buNone/>
            </a:pPr>
            <a:r>
              <a:rPr lang="en-US" sz="3600" b="1" dirty="0">
                <a:solidFill>
                  <a:srgbClr val="2E3C4E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Riesgos Laborales en Consultorios Dentales</a:t>
            </a:r>
            <a:endParaRPr lang="en-US" sz="3600" dirty="0"/>
          </a:p>
        </p:txBody>
      </p:sp>
      <p:sp>
        <p:nvSpPr>
          <p:cNvPr id="4" name="Shape 1"/>
          <p:cNvSpPr/>
          <p:nvPr/>
        </p:nvSpPr>
        <p:spPr>
          <a:xfrm>
            <a:off x="615077" y="3521631"/>
            <a:ext cx="6612255" cy="2026206"/>
          </a:xfrm>
          <a:prstGeom prst="roundRect">
            <a:avLst>
              <a:gd name="adj" fmla="val 13010"/>
            </a:avLst>
          </a:prstGeom>
          <a:solidFill>
            <a:srgbClr val="D4E9F7"/>
          </a:solidFill>
          <a:ln w="7620">
            <a:solidFill>
              <a:srgbClr val="BACFDD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433" y="3704987"/>
            <a:ext cx="527209" cy="527209"/>
          </a:xfrm>
          <a:prstGeom prst="rect">
            <a:avLst/>
          </a:prstGeom>
        </p:spPr>
      </p:pic>
      <p:pic>
        <p:nvPicPr>
          <p:cNvPr id="6" name="Image 2" descr="preencoded.png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43451" y="3850005"/>
            <a:ext cx="237173" cy="237173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798433" y="4407932"/>
            <a:ext cx="2312313" cy="2889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80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Riesgos Biológicos</a:t>
            </a:r>
            <a:endParaRPr lang="en-US" sz="1800" dirty="0"/>
          </a:p>
        </p:txBody>
      </p:sp>
      <p:sp>
        <p:nvSpPr>
          <p:cNvPr id="8" name="Text 3"/>
          <p:cNvSpPr/>
          <p:nvPr/>
        </p:nvSpPr>
        <p:spPr>
          <a:xfrm>
            <a:off x="798433" y="4802267"/>
            <a:ext cx="6245543" cy="5622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35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Exposición a patógenos transmisibles por sangre, saliva y aerosoles durante procedimientos dentales.</a:t>
            </a:r>
            <a:endParaRPr lang="en-US" sz="1350" dirty="0"/>
          </a:p>
        </p:txBody>
      </p:sp>
      <p:sp>
        <p:nvSpPr>
          <p:cNvPr id="9" name="Shape 4"/>
          <p:cNvSpPr/>
          <p:nvPr/>
        </p:nvSpPr>
        <p:spPr>
          <a:xfrm>
            <a:off x="7403068" y="3521631"/>
            <a:ext cx="6612255" cy="2026206"/>
          </a:xfrm>
          <a:prstGeom prst="roundRect">
            <a:avLst>
              <a:gd name="adj" fmla="val 13010"/>
            </a:avLst>
          </a:prstGeom>
          <a:solidFill>
            <a:srgbClr val="D4E9F7"/>
          </a:solidFill>
          <a:ln w="7620">
            <a:solidFill>
              <a:srgbClr val="BACFDD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86424" y="3704987"/>
            <a:ext cx="527209" cy="527209"/>
          </a:xfrm>
          <a:prstGeom prst="rect">
            <a:avLst/>
          </a:prstGeom>
        </p:spPr>
      </p:pic>
      <p:pic>
        <p:nvPicPr>
          <p:cNvPr id="11" name="Image 4" descr="preencoded.png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731443" y="3850005"/>
            <a:ext cx="237173" cy="237173"/>
          </a:xfrm>
          <a:prstGeom prst="rect">
            <a:avLst/>
          </a:prstGeom>
        </p:spPr>
      </p:pic>
      <p:sp>
        <p:nvSpPr>
          <p:cNvPr id="12" name="Text 5"/>
          <p:cNvSpPr/>
          <p:nvPr/>
        </p:nvSpPr>
        <p:spPr>
          <a:xfrm>
            <a:off x="7586424" y="4407932"/>
            <a:ext cx="2312313" cy="2889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80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Riesgos Químicos</a:t>
            </a:r>
            <a:endParaRPr lang="en-US" sz="1800" dirty="0"/>
          </a:p>
        </p:txBody>
      </p:sp>
      <p:sp>
        <p:nvSpPr>
          <p:cNvPr id="13" name="Text 6"/>
          <p:cNvSpPr/>
          <p:nvPr/>
        </p:nvSpPr>
        <p:spPr>
          <a:xfrm>
            <a:off x="7586424" y="4802267"/>
            <a:ext cx="6245543" cy="5622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35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Manipulación de sustancias como mercurio, resinas, desinfectantes y anestésicos que pueden afectar la salud.</a:t>
            </a:r>
            <a:endParaRPr lang="en-US" sz="1350" dirty="0"/>
          </a:p>
        </p:txBody>
      </p:sp>
      <p:sp>
        <p:nvSpPr>
          <p:cNvPr id="14" name="Shape 7"/>
          <p:cNvSpPr/>
          <p:nvPr/>
        </p:nvSpPr>
        <p:spPr>
          <a:xfrm>
            <a:off x="615077" y="5723573"/>
            <a:ext cx="6612255" cy="2026206"/>
          </a:xfrm>
          <a:prstGeom prst="roundRect">
            <a:avLst>
              <a:gd name="adj" fmla="val 13010"/>
            </a:avLst>
          </a:prstGeom>
          <a:solidFill>
            <a:srgbClr val="D4E9F7"/>
          </a:solidFill>
          <a:ln w="7620">
            <a:solidFill>
              <a:srgbClr val="BACFDD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pic>
        <p:nvPicPr>
          <p:cNvPr id="15" name="Image 5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98433" y="5906929"/>
            <a:ext cx="527209" cy="527209"/>
          </a:xfrm>
          <a:prstGeom prst="rect">
            <a:avLst/>
          </a:prstGeom>
        </p:spPr>
      </p:pic>
      <p:pic>
        <p:nvPicPr>
          <p:cNvPr id="16" name="Image 6" descr="preencoded.png"/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43451" y="6051947"/>
            <a:ext cx="237173" cy="237173"/>
          </a:xfrm>
          <a:prstGeom prst="rect">
            <a:avLst/>
          </a:prstGeom>
        </p:spPr>
      </p:pic>
      <p:sp>
        <p:nvSpPr>
          <p:cNvPr id="17" name="Text 8"/>
          <p:cNvSpPr/>
          <p:nvPr/>
        </p:nvSpPr>
        <p:spPr>
          <a:xfrm>
            <a:off x="798433" y="6609874"/>
            <a:ext cx="2312313" cy="2889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80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Riesgos Ergonómicos</a:t>
            </a:r>
            <a:endParaRPr lang="en-US" sz="1800" dirty="0"/>
          </a:p>
        </p:txBody>
      </p:sp>
      <p:sp>
        <p:nvSpPr>
          <p:cNvPr id="18" name="Text 9"/>
          <p:cNvSpPr/>
          <p:nvPr/>
        </p:nvSpPr>
        <p:spPr>
          <a:xfrm>
            <a:off x="798433" y="7004209"/>
            <a:ext cx="6245543" cy="5622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35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Posturas forzadas prolongadas que generan lesiones musculoesqueléticas en columna, cuello y manos.</a:t>
            </a:r>
            <a:endParaRPr lang="en-US" sz="1350" dirty="0"/>
          </a:p>
        </p:txBody>
      </p:sp>
      <p:sp>
        <p:nvSpPr>
          <p:cNvPr id="19" name="Shape 10"/>
          <p:cNvSpPr/>
          <p:nvPr/>
        </p:nvSpPr>
        <p:spPr>
          <a:xfrm>
            <a:off x="7403068" y="5723573"/>
            <a:ext cx="6612255" cy="2026206"/>
          </a:xfrm>
          <a:prstGeom prst="roundRect">
            <a:avLst>
              <a:gd name="adj" fmla="val 13010"/>
            </a:avLst>
          </a:prstGeom>
          <a:solidFill>
            <a:srgbClr val="D4E9F7"/>
          </a:solidFill>
          <a:ln w="7620">
            <a:solidFill>
              <a:srgbClr val="BACFDD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pic>
        <p:nvPicPr>
          <p:cNvPr id="20" name="Image 7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586424" y="5906929"/>
            <a:ext cx="527209" cy="527209"/>
          </a:xfrm>
          <a:prstGeom prst="rect">
            <a:avLst/>
          </a:prstGeom>
        </p:spPr>
      </p:pic>
      <p:pic>
        <p:nvPicPr>
          <p:cNvPr id="21" name="Image 8" descr="preencoded.png"/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7731443" y="6051947"/>
            <a:ext cx="237173" cy="237173"/>
          </a:xfrm>
          <a:prstGeom prst="rect">
            <a:avLst/>
          </a:prstGeom>
        </p:spPr>
      </p:pic>
      <p:sp>
        <p:nvSpPr>
          <p:cNvPr id="22" name="Text 11"/>
          <p:cNvSpPr/>
          <p:nvPr/>
        </p:nvSpPr>
        <p:spPr>
          <a:xfrm>
            <a:off x="7586424" y="6609874"/>
            <a:ext cx="2312313" cy="2889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80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Riesgos Físicos</a:t>
            </a:r>
            <a:endParaRPr lang="en-US" sz="1800" dirty="0"/>
          </a:p>
        </p:txBody>
      </p:sp>
      <p:sp>
        <p:nvSpPr>
          <p:cNvPr id="23" name="Text 12"/>
          <p:cNvSpPr/>
          <p:nvPr/>
        </p:nvSpPr>
        <p:spPr>
          <a:xfrm>
            <a:off x="7586424" y="7004209"/>
            <a:ext cx="6245543" cy="5622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35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Exposición a radiaciones, ruido de equipos, cortes con instrumental y pinchazos accidentales.</a:t>
            </a:r>
            <a:endParaRPr lang="en-US" sz="13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015871" y="549116"/>
            <a:ext cx="6471880" cy="4976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900"/>
              </a:lnSpc>
              <a:buNone/>
            </a:pPr>
            <a:r>
              <a:rPr lang="en-US" sz="3100" b="1" dirty="0">
                <a:solidFill>
                  <a:srgbClr val="2E3C4E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Bioseguridad: Protocolos Esenciales</a:t>
            </a:r>
            <a:endParaRPr lang="en-US" sz="3100" dirty="0"/>
          </a:p>
        </p:txBody>
      </p:sp>
      <p:sp>
        <p:nvSpPr>
          <p:cNvPr id="4" name="Text 1"/>
          <p:cNvSpPr/>
          <p:nvPr/>
        </p:nvSpPr>
        <p:spPr>
          <a:xfrm>
            <a:off x="6015871" y="1273731"/>
            <a:ext cx="151209" cy="1890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150" dirty="0">
                <a:solidFill>
                  <a:srgbClr val="384653"/>
                </a:solidFill>
                <a:latin typeface="Barlow Light" pitchFamily="34" charset="0"/>
                <a:ea typeface="Barlow Light" pitchFamily="34" charset="-122"/>
                <a:cs typeface="Barlow Light" pitchFamily="34" charset="-120"/>
              </a:rPr>
              <a:t>01</a:t>
            </a:r>
            <a:endParaRPr lang="en-US" sz="1150" dirty="0"/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5871" y="1515547"/>
            <a:ext cx="8085058" cy="15240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6015871" y="1621631"/>
            <a:ext cx="2361843" cy="2488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155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Limpieza Pre-desinfección</a:t>
            </a:r>
            <a:endParaRPr lang="en-US" sz="1550" dirty="0"/>
          </a:p>
        </p:txBody>
      </p:sp>
      <p:sp>
        <p:nvSpPr>
          <p:cNvPr id="7" name="Text 3"/>
          <p:cNvSpPr/>
          <p:nvPr/>
        </p:nvSpPr>
        <p:spPr>
          <a:xfrm>
            <a:off x="6015871" y="1961198"/>
            <a:ext cx="8085058" cy="4841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15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Remoción mecánica de materia orgánica e inorgánica del instrumental. Uso de detergentes enzimáticos y cepillado cuidadoso.</a:t>
            </a:r>
            <a:endParaRPr lang="en-US" sz="1150" dirty="0"/>
          </a:p>
        </p:txBody>
      </p:sp>
      <p:sp>
        <p:nvSpPr>
          <p:cNvPr id="8" name="Text 4"/>
          <p:cNvSpPr/>
          <p:nvPr/>
        </p:nvSpPr>
        <p:spPr>
          <a:xfrm>
            <a:off x="6015871" y="2709982"/>
            <a:ext cx="151209" cy="1890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150" dirty="0">
                <a:solidFill>
                  <a:srgbClr val="384653"/>
                </a:solidFill>
                <a:latin typeface="Barlow Light" pitchFamily="34" charset="0"/>
                <a:ea typeface="Barlow Light" pitchFamily="34" charset="-122"/>
                <a:cs typeface="Barlow Light" pitchFamily="34" charset="-120"/>
              </a:rPr>
              <a:t>02</a:t>
            </a:r>
            <a:endParaRPr lang="en-US" sz="115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5871" y="2936677"/>
            <a:ext cx="8085058" cy="15240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6015871" y="3057882"/>
            <a:ext cx="2295168" cy="2488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155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Desinfección de Alto Nivel</a:t>
            </a:r>
            <a:endParaRPr lang="en-US" sz="1550" dirty="0"/>
          </a:p>
        </p:txBody>
      </p:sp>
      <p:sp>
        <p:nvSpPr>
          <p:cNvPr id="11" name="Text 6"/>
          <p:cNvSpPr/>
          <p:nvPr/>
        </p:nvSpPr>
        <p:spPr>
          <a:xfrm>
            <a:off x="6015871" y="3397448"/>
            <a:ext cx="8085058" cy="4841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15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Aplicación de agentes químicos como glutaraldehído o peróxido de hidrógeno para eliminar microorganismos patógenos.</a:t>
            </a:r>
            <a:endParaRPr lang="en-US" sz="1150" dirty="0"/>
          </a:p>
        </p:txBody>
      </p:sp>
      <p:sp>
        <p:nvSpPr>
          <p:cNvPr id="12" name="Text 7"/>
          <p:cNvSpPr/>
          <p:nvPr/>
        </p:nvSpPr>
        <p:spPr>
          <a:xfrm>
            <a:off x="6015871" y="4146232"/>
            <a:ext cx="151209" cy="1890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150" dirty="0">
                <a:solidFill>
                  <a:srgbClr val="384653"/>
                </a:solidFill>
                <a:latin typeface="Barlow Light" pitchFamily="34" charset="0"/>
                <a:ea typeface="Barlow Light" pitchFamily="34" charset="-122"/>
                <a:cs typeface="Barlow Light" pitchFamily="34" charset="-120"/>
              </a:rPr>
              <a:t>03</a:t>
            </a:r>
            <a:endParaRPr lang="en-US" sz="1150" dirty="0"/>
          </a:p>
        </p:txBody>
      </p:sp>
      <p:pic>
        <p:nvPicPr>
          <p:cNvPr id="13" name="Image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5871" y="4357807"/>
            <a:ext cx="8085058" cy="15240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6015871" y="4494133"/>
            <a:ext cx="2384346" cy="2488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155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Esterilización en Autoclave</a:t>
            </a:r>
            <a:endParaRPr lang="en-US" sz="1550" dirty="0"/>
          </a:p>
        </p:txBody>
      </p:sp>
      <p:sp>
        <p:nvSpPr>
          <p:cNvPr id="15" name="Text 9"/>
          <p:cNvSpPr/>
          <p:nvPr/>
        </p:nvSpPr>
        <p:spPr>
          <a:xfrm>
            <a:off x="6015871" y="4833699"/>
            <a:ext cx="8085058" cy="4841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15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Proceso definitivo mediante calor húmedo a 121°C o 134°C. Control con indicadores biológicos y químicos semanales.</a:t>
            </a:r>
            <a:endParaRPr lang="en-US" sz="1150" dirty="0"/>
          </a:p>
        </p:txBody>
      </p:sp>
      <p:sp>
        <p:nvSpPr>
          <p:cNvPr id="16" name="Text 10"/>
          <p:cNvSpPr/>
          <p:nvPr/>
        </p:nvSpPr>
        <p:spPr>
          <a:xfrm>
            <a:off x="6015871" y="5582483"/>
            <a:ext cx="151209" cy="1890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150" dirty="0">
                <a:solidFill>
                  <a:srgbClr val="384653"/>
                </a:solidFill>
                <a:latin typeface="Barlow Light" pitchFamily="34" charset="0"/>
                <a:ea typeface="Barlow Light" pitchFamily="34" charset="-122"/>
                <a:cs typeface="Barlow Light" pitchFamily="34" charset="-120"/>
              </a:rPr>
              <a:t>04</a:t>
            </a:r>
            <a:endParaRPr lang="en-US" sz="1150" dirty="0"/>
          </a:p>
        </p:txBody>
      </p:sp>
      <p:pic>
        <p:nvPicPr>
          <p:cNvPr id="17" name="Image 4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5871" y="5778937"/>
            <a:ext cx="8085058" cy="15240"/>
          </a:xfrm>
          <a:prstGeom prst="rect">
            <a:avLst/>
          </a:prstGeom>
        </p:spPr>
      </p:pic>
      <p:sp>
        <p:nvSpPr>
          <p:cNvPr id="18" name="Text 11"/>
          <p:cNvSpPr/>
          <p:nvPr/>
        </p:nvSpPr>
        <p:spPr>
          <a:xfrm>
            <a:off x="6015871" y="5930384"/>
            <a:ext cx="2463760" cy="2488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155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Almacenamiento Apropiado</a:t>
            </a:r>
            <a:endParaRPr lang="en-US" sz="1550" dirty="0"/>
          </a:p>
        </p:txBody>
      </p:sp>
      <p:sp>
        <p:nvSpPr>
          <p:cNvPr id="19" name="Text 12"/>
          <p:cNvSpPr/>
          <p:nvPr/>
        </p:nvSpPr>
        <p:spPr>
          <a:xfrm>
            <a:off x="6015871" y="6269950"/>
            <a:ext cx="8085058" cy="24205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15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Conservación del material estéril en empaques sellados, rotulados con fecha, en ambiente seco y limpio.</a:t>
            </a:r>
            <a:endParaRPr lang="en-US" sz="1150" dirty="0"/>
          </a:p>
        </p:txBody>
      </p:sp>
      <p:sp>
        <p:nvSpPr>
          <p:cNvPr id="20" name="Shape 13"/>
          <p:cNvSpPr/>
          <p:nvPr/>
        </p:nvSpPr>
        <p:spPr>
          <a:xfrm>
            <a:off x="6015871" y="6735127"/>
            <a:ext cx="8085058" cy="884753"/>
          </a:xfrm>
          <a:prstGeom prst="roundRect">
            <a:avLst>
              <a:gd name="adj" fmla="val 25651"/>
            </a:avLst>
          </a:prstGeom>
          <a:solidFill>
            <a:srgbClr val="BEDFF3"/>
          </a:solidFill>
          <a:ln/>
        </p:spPr>
        <p:txBody>
          <a:bodyPr/>
          <a:lstStyle/>
          <a:p>
            <a:endParaRPr lang="es-AR"/>
          </a:p>
        </p:txBody>
      </p:sp>
      <p:pic>
        <p:nvPicPr>
          <p:cNvPr id="21" name="Image 5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67080" y="6959322"/>
            <a:ext cx="189071" cy="151209"/>
          </a:xfrm>
          <a:prstGeom prst="rect">
            <a:avLst/>
          </a:prstGeom>
        </p:spPr>
      </p:pic>
      <p:sp>
        <p:nvSpPr>
          <p:cNvPr id="22" name="Text 14"/>
          <p:cNvSpPr/>
          <p:nvPr/>
        </p:nvSpPr>
        <p:spPr>
          <a:xfrm>
            <a:off x="6507361" y="6984563"/>
            <a:ext cx="7442359" cy="4841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150" b="1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Recordatorio crítico:</a:t>
            </a:r>
            <a:r>
              <a:rPr lang="en-US" sz="1150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Los protocolos de bioseguridad deben documentarse y auditarse regularmente para garantizar el cumplimiento normativo.</a:t>
            </a:r>
            <a:endParaRPr lang="en-US" sz="11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77572" y="717233"/>
            <a:ext cx="6582013" cy="5426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250"/>
              </a:lnSpc>
              <a:buNone/>
            </a:pPr>
            <a:r>
              <a:rPr lang="en-US" sz="3400" b="1" dirty="0">
                <a:solidFill>
                  <a:srgbClr val="2E3C4E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Elementos de Protección Personal</a:t>
            </a:r>
            <a:endParaRPr lang="en-US" sz="3400" dirty="0"/>
          </a:p>
        </p:txBody>
      </p:sp>
      <p:sp>
        <p:nvSpPr>
          <p:cNvPr id="3" name="Shape 1"/>
          <p:cNvSpPr/>
          <p:nvPr/>
        </p:nvSpPr>
        <p:spPr>
          <a:xfrm>
            <a:off x="577572" y="1693069"/>
            <a:ext cx="371237" cy="371237"/>
          </a:xfrm>
          <a:prstGeom prst="roundRect">
            <a:avLst>
              <a:gd name="adj" fmla="val 66679"/>
            </a:avLst>
          </a:prstGeom>
          <a:solidFill>
            <a:srgbClr val="D4E9F7"/>
          </a:solidFill>
          <a:ln w="7620">
            <a:solidFill>
              <a:srgbClr val="BACFDD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4" name="Text 2"/>
          <p:cNvSpPr/>
          <p:nvPr/>
        </p:nvSpPr>
        <p:spPr>
          <a:xfrm>
            <a:off x="1113830" y="1749742"/>
            <a:ext cx="2171343" cy="2714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70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Guantes descartables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1113830" y="2186226"/>
            <a:ext cx="7387828" cy="5279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25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Barrera contra contacto con fluidos corporales. Cambio entre cada paciente y ante roturas.</a:t>
            </a:r>
            <a:endParaRPr lang="en-US" sz="1250" dirty="0"/>
          </a:p>
        </p:txBody>
      </p:sp>
      <p:sp>
        <p:nvSpPr>
          <p:cNvPr id="6" name="Shape 4"/>
          <p:cNvSpPr/>
          <p:nvPr/>
        </p:nvSpPr>
        <p:spPr>
          <a:xfrm>
            <a:off x="577572" y="3044190"/>
            <a:ext cx="371237" cy="371237"/>
          </a:xfrm>
          <a:prstGeom prst="roundRect">
            <a:avLst>
              <a:gd name="adj" fmla="val 66679"/>
            </a:avLst>
          </a:prstGeom>
          <a:solidFill>
            <a:srgbClr val="D4E9F7"/>
          </a:solidFill>
          <a:ln w="7620">
            <a:solidFill>
              <a:srgbClr val="BACFDD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7" name="Text 5"/>
          <p:cNvSpPr/>
          <p:nvPr/>
        </p:nvSpPr>
        <p:spPr>
          <a:xfrm>
            <a:off x="1113830" y="3100864"/>
            <a:ext cx="3792379" cy="2714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70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Barbijos quirúrgicos o respiradores N95</a:t>
            </a:r>
            <a:endParaRPr lang="en-US" sz="1700" dirty="0"/>
          </a:p>
        </p:txBody>
      </p:sp>
      <p:sp>
        <p:nvSpPr>
          <p:cNvPr id="8" name="Text 6"/>
          <p:cNvSpPr/>
          <p:nvPr/>
        </p:nvSpPr>
        <p:spPr>
          <a:xfrm>
            <a:off x="1113830" y="3537347"/>
            <a:ext cx="7387828" cy="5279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25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Protección respiratoria contra aerosoles y gotículas generadas en procedimientos dentales.</a:t>
            </a:r>
            <a:endParaRPr lang="en-US" sz="1250" dirty="0"/>
          </a:p>
        </p:txBody>
      </p:sp>
      <p:sp>
        <p:nvSpPr>
          <p:cNvPr id="9" name="Shape 7"/>
          <p:cNvSpPr/>
          <p:nvPr/>
        </p:nvSpPr>
        <p:spPr>
          <a:xfrm>
            <a:off x="577572" y="4395311"/>
            <a:ext cx="371237" cy="371237"/>
          </a:xfrm>
          <a:prstGeom prst="roundRect">
            <a:avLst>
              <a:gd name="adj" fmla="val 66679"/>
            </a:avLst>
          </a:prstGeom>
          <a:solidFill>
            <a:srgbClr val="D4E9F7"/>
          </a:solidFill>
          <a:ln w="7620">
            <a:solidFill>
              <a:srgbClr val="BACFDD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10" name="Text 8"/>
          <p:cNvSpPr/>
          <p:nvPr/>
        </p:nvSpPr>
        <p:spPr>
          <a:xfrm>
            <a:off x="1113830" y="4451985"/>
            <a:ext cx="2434947" cy="2714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70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Protección ocular y facial</a:t>
            </a:r>
            <a:endParaRPr lang="en-US" sz="1700" dirty="0"/>
          </a:p>
        </p:txBody>
      </p:sp>
      <p:sp>
        <p:nvSpPr>
          <p:cNvPr id="11" name="Text 9"/>
          <p:cNvSpPr/>
          <p:nvPr/>
        </p:nvSpPr>
        <p:spPr>
          <a:xfrm>
            <a:off x="1113830" y="4888468"/>
            <a:ext cx="7387828" cy="2639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25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Gafas de seguridad o caretas completas para prevenir salpicaduras en ojos y rostro.</a:t>
            </a:r>
            <a:endParaRPr lang="en-US" sz="1250" dirty="0"/>
          </a:p>
        </p:txBody>
      </p:sp>
      <p:sp>
        <p:nvSpPr>
          <p:cNvPr id="12" name="Shape 10"/>
          <p:cNvSpPr/>
          <p:nvPr/>
        </p:nvSpPr>
        <p:spPr>
          <a:xfrm>
            <a:off x="577572" y="5482471"/>
            <a:ext cx="371237" cy="371237"/>
          </a:xfrm>
          <a:prstGeom prst="roundRect">
            <a:avLst>
              <a:gd name="adj" fmla="val 66679"/>
            </a:avLst>
          </a:prstGeom>
          <a:solidFill>
            <a:srgbClr val="D4E9F7"/>
          </a:solidFill>
          <a:ln w="7620">
            <a:solidFill>
              <a:srgbClr val="BACFDD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13" name="Text 11"/>
          <p:cNvSpPr/>
          <p:nvPr/>
        </p:nvSpPr>
        <p:spPr>
          <a:xfrm>
            <a:off x="1113830" y="5539145"/>
            <a:ext cx="2171343" cy="2714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70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Batas impermeables</a:t>
            </a:r>
            <a:endParaRPr lang="en-US" sz="1700" dirty="0"/>
          </a:p>
        </p:txBody>
      </p:sp>
      <p:sp>
        <p:nvSpPr>
          <p:cNvPr id="14" name="Text 12"/>
          <p:cNvSpPr/>
          <p:nvPr/>
        </p:nvSpPr>
        <p:spPr>
          <a:xfrm>
            <a:off x="1113830" y="5975628"/>
            <a:ext cx="7387828" cy="2639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25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Uniformes de manga larga que cubren completamente la ropa personal del profesional.</a:t>
            </a:r>
            <a:endParaRPr lang="en-US" sz="1250" dirty="0"/>
          </a:p>
        </p:txBody>
      </p:sp>
      <p:sp>
        <p:nvSpPr>
          <p:cNvPr id="15" name="Shape 13"/>
          <p:cNvSpPr/>
          <p:nvPr/>
        </p:nvSpPr>
        <p:spPr>
          <a:xfrm>
            <a:off x="577572" y="6569631"/>
            <a:ext cx="371237" cy="371237"/>
          </a:xfrm>
          <a:prstGeom prst="roundRect">
            <a:avLst>
              <a:gd name="adj" fmla="val 66679"/>
            </a:avLst>
          </a:prstGeom>
          <a:solidFill>
            <a:srgbClr val="D4E9F7"/>
          </a:solidFill>
          <a:ln w="7620">
            <a:solidFill>
              <a:srgbClr val="BACFDD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16" name="Text 14"/>
          <p:cNvSpPr/>
          <p:nvPr/>
        </p:nvSpPr>
        <p:spPr>
          <a:xfrm>
            <a:off x="1113830" y="6626304"/>
            <a:ext cx="2961918" cy="2714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70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Calzado cerrado antideslizante</a:t>
            </a:r>
            <a:endParaRPr lang="en-US" sz="1700" dirty="0"/>
          </a:p>
        </p:txBody>
      </p:sp>
      <p:sp>
        <p:nvSpPr>
          <p:cNvPr id="17" name="Text 15"/>
          <p:cNvSpPr/>
          <p:nvPr/>
        </p:nvSpPr>
        <p:spPr>
          <a:xfrm>
            <a:off x="1113830" y="7062788"/>
            <a:ext cx="7387828" cy="2639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25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Protección podal contra derrames y caídas de instrumental cortopunzante.</a:t>
            </a:r>
            <a:endParaRPr lang="en-US" sz="1250" dirty="0"/>
          </a:p>
        </p:txBody>
      </p:sp>
      <p:pic>
        <p:nvPicPr>
          <p:cNvPr id="18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11709" y="1693069"/>
            <a:ext cx="5148620" cy="514862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968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17339" y="486013"/>
            <a:ext cx="6682264" cy="58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550"/>
              </a:lnSpc>
              <a:buNone/>
            </a:pPr>
            <a:r>
              <a:rPr lang="en-US" sz="3650" b="1" dirty="0">
                <a:solidFill>
                  <a:srgbClr val="2E3C4E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Gestión de Residuos Patológicos</a:t>
            </a:r>
            <a:endParaRPr lang="en-US" sz="365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339" y="1330762"/>
            <a:ext cx="882015" cy="1313259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1675686" y="1507093"/>
            <a:ext cx="2321243" cy="2901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80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Segregación en Origen</a:t>
            </a:r>
            <a:endParaRPr lang="en-US" sz="1800" dirty="0"/>
          </a:p>
        </p:txBody>
      </p:sp>
      <p:sp>
        <p:nvSpPr>
          <p:cNvPr id="6" name="Text 2"/>
          <p:cNvSpPr/>
          <p:nvPr/>
        </p:nvSpPr>
        <p:spPr>
          <a:xfrm>
            <a:off x="1675686" y="1903095"/>
            <a:ext cx="6850975" cy="5645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35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Clasificación inmediata de residuos en contenedores diferenciados por color según categoría.</a:t>
            </a:r>
            <a:endParaRPr lang="en-US" sz="135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7339" y="2644021"/>
            <a:ext cx="882015" cy="1313259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1675686" y="2820353"/>
            <a:ext cx="2787729" cy="2901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80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Acondicionamiento Seguro</a:t>
            </a:r>
            <a:endParaRPr lang="en-US" sz="1800" dirty="0"/>
          </a:p>
        </p:txBody>
      </p:sp>
      <p:sp>
        <p:nvSpPr>
          <p:cNvPr id="9" name="Text 4"/>
          <p:cNvSpPr/>
          <p:nvPr/>
        </p:nvSpPr>
        <p:spPr>
          <a:xfrm>
            <a:off x="1675686" y="3216354"/>
            <a:ext cx="6850975" cy="5645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35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Uso de bolsas y recipientes específicos con símbolo de riesgo biológico, correctamente rotulados.</a:t>
            </a:r>
            <a:endParaRPr lang="en-US" sz="135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7339" y="3957280"/>
            <a:ext cx="882015" cy="1313259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1675686" y="4133612"/>
            <a:ext cx="2760583" cy="2901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80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Almacenamiento Temporal</a:t>
            </a:r>
            <a:endParaRPr lang="en-US" sz="1800" dirty="0"/>
          </a:p>
        </p:txBody>
      </p:sp>
      <p:sp>
        <p:nvSpPr>
          <p:cNvPr id="12" name="Text 6"/>
          <p:cNvSpPr/>
          <p:nvPr/>
        </p:nvSpPr>
        <p:spPr>
          <a:xfrm>
            <a:off x="1675686" y="4529614"/>
            <a:ext cx="6850975" cy="5645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35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Depósito en área exclusiva, ventilada, con acceso restringido y señalización de peligro.</a:t>
            </a:r>
            <a:endParaRPr lang="en-US" sz="1350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7339" y="5270540"/>
            <a:ext cx="882015" cy="1313259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1675686" y="5446871"/>
            <a:ext cx="2726174" cy="2901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80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Recolección Especializada</a:t>
            </a:r>
            <a:endParaRPr lang="en-US" sz="1800" dirty="0"/>
          </a:p>
        </p:txBody>
      </p:sp>
      <p:sp>
        <p:nvSpPr>
          <p:cNvPr id="15" name="Text 8"/>
          <p:cNvSpPr/>
          <p:nvPr/>
        </p:nvSpPr>
        <p:spPr>
          <a:xfrm>
            <a:off x="1675686" y="5842873"/>
            <a:ext cx="6850975" cy="5645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35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Retiro por empresas habilitadas para transporte y tratamiento de residuos biocontaminantes.</a:t>
            </a:r>
            <a:endParaRPr lang="en-US" sz="1350" dirty="0"/>
          </a:p>
        </p:txBody>
      </p:sp>
      <p:sp>
        <p:nvSpPr>
          <p:cNvPr id="16" name="Text 9"/>
          <p:cNvSpPr/>
          <p:nvPr/>
        </p:nvSpPr>
        <p:spPr>
          <a:xfrm>
            <a:off x="881896" y="6980515"/>
            <a:ext cx="7644765" cy="5645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35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Los residuos patológicos representan el </a:t>
            </a:r>
            <a:r>
              <a:rPr lang="en-US" sz="1350" b="1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15-20%</a:t>
            </a:r>
            <a:r>
              <a:rPr lang="en-US" sz="135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del total generado en consultorios odontológicos, pero concentran el </a:t>
            </a:r>
            <a:r>
              <a:rPr lang="en-US" sz="1350" b="1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mayor riesgo</a:t>
            </a:r>
            <a:r>
              <a:rPr lang="en-US" sz="135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sanitario y ambiental.</a:t>
            </a:r>
            <a:endParaRPr lang="en-US" sz="1350" dirty="0"/>
          </a:p>
        </p:txBody>
      </p:sp>
      <p:sp>
        <p:nvSpPr>
          <p:cNvPr id="17" name="Shape 10"/>
          <p:cNvSpPr/>
          <p:nvPr/>
        </p:nvSpPr>
        <p:spPr>
          <a:xfrm>
            <a:off x="617339" y="6782157"/>
            <a:ext cx="22860" cy="961311"/>
          </a:xfrm>
          <a:prstGeom prst="rect">
            <a:avLst/>
          </a:prstGeom>
          <a:solidFill>
            <a:srgbClr val="75BAE6"/>
          </a:solidFill>
          <a:ln/>
        </p:spPr>
        <p:txBody>
          <a:bodyPr/>
          <a:lstStyle/>
          <a:p>
            <a:endParaRPr lang="es-AR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968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56736" y="691991"/>
            <a:ext cx="7914442" cy="5232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100"/>
              </a:lnSpc>
              <a:buNone/>
            </a:pPr>
            <a:r>
              <a:rPr lang="en-US" sz="3250" b="1" dirty="0">
                <a:solidFill>
                  <a:srgbClr val="2E3C4E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Prevención de Accidentes y Enfermedades</a:t>
            </a:r>
            <a:endParaRPr lang="en-US" sz="3250" dirty="0"/>
          </a:p>
        </p:txBody>
      </p:sp>
      <p:sp>
        <p:nvSpPr>
          <p:cNvPr id="4" name="Shape 1"/>
          <p:cNvSpPr/>
          <p:nvPr/>
        </p:nvSpPr>
        <p:spPr>
          <a:xfrm>
            <a:off x="556736" y="1453872"/>
            <a:ext cx="8030527" cy="1229678"/>
          </a:xfrm>
          <a:prstGeom prst="roundRect">
            <a:avLst>
              <a:gd name="adj" fmla="val 8923"/>
            </a:avLst>
          </a:prstGeom>
          <a:solidFill>
            <a:srgbClr val="FFFFFF"/>
          </a:solidFill>
          <a:ln w="22860">
            <a:solidFill>
              <a:srgbClr val="BACFDD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876" y="1453872"/>
            <a:ext cx="91440" cy="1229678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807244" y="1635800"/>
            <a:ext cx="3308033" cy="2615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60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Vacunación Obligatoria del Personal</a:t>
            </a:r>
            <a:endParaRPr lang="en-US" sz="1600" dirty="0"/>
          </a:p>
        </p:txBody>
      </p:sp>
      <p:sp>
        <p:nvSpPr>
          <p:cNvPr id="7" name="Text 3"/>
          <p:cNvSpPr/>
          <p:nvPr/>
        </p:nvSpPr>
        <p:spPr>
          <a:xfrm>
            <a:off x="807244" y="1992749"/>
            <a:ext cx="7598092" cy="50887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Inmunización contra Hepatitis B, Tétanos, Influenza y COVID-19. Registro documentado con carnés actualizados.</a:t>
            </a:r>
            <a:endParaRPr lang="en-US" sz="1250" dirty="0"/>
          </a:p>
        </p:txBody>
      </p:sp>
      <p:sp>
        <p:nvSpPr>
          <p:cNvPr id="8" name="Shape 4"/>
          <p:cNvSpPr/>
          <p:nvPr/>
        </p:nvSpPr>
        <p:spPr>
          <a:xfrm>
            <a:off x="556736" y="2842617"/>
            <a:ext cx="8030527" cy="1229678"/>
          </a:xfrm>
          <a:prstGeom prst="roundRect">
            <a:avLst>
              <a:gd name="adj" fmla="val 8923"/>
            </a:avLst>
          </a:prstGeom>
          <a:solidFill>
            <a:srgbClr val="FFFFFF"/>
          </a:solidFill>
          <a:ln w="22860">
            <a:solidFill>
              <a:srgbClr val="BACFDD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876" y="2842617"/>
            <a:ext cx="91440" cy="1229678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807244" y="3024545"/>
            <a:ext cx="3288149" cy="2615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60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Protocolo de Exposición Accidental</a:t>
            </a:r>
            <a:endParaRPr lang="en-US" sz="1600" dirty="0"/>
          </a:p>
        </p:txBody>
      </p:sp>
      <p:sp>
        <p:nvSpPr>
          <p:cNvPr id="11" name="Text 6"/>
          <p:cNvSpPr/>
          <p:nvPr/>
        </p:nvSpPr>
        <p:spPr>
          <a:xfrm>
            <a:off x="807244" y="3381494"/>
            <a:ext cx="7598092" cy="50887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Procedimiento inmediato ante pinchazos o salpicaduras: lavado profundo, reporte, evaluación médica y profilaxis post-exposición si corresponde.</a:t>
            </a:r>
            <a:endParaRPr lang="en-US" sz="1250" dirty="0"/>
          </a:p>
        </p:txBody>
      </p:sp>
      <p:sp>
        <p:nvSpPr>
          <p:cNvPr id="12" name="Shape 7"/>
          <p:cNvSpPr/>
          <p:nvPr/>
        </p:nvSpPr>
        <p:spPr>
          <a:xfrm>
            <a:off x="556736" y="4231362"/>
            <a:ext cx="8030527" cy="1229678"/>
          </a:xfrm>
          <a:prstGeom prst="roundRect">
            <a:avLst>
              <a:gd name="adj" fmla="val 8923"/>
            </a:avLst>
          </a:prstGeom>
          <a:solidFill>
            <a:srgbClr val="FFFFFF"/>
          </a:solidFill>
          <a:ln w="22860">
            <a:solidFill>
              <a:srgbClr val="BACFDD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pic>
        <p:nvPicPr>
          <p:cNvPr id="13" name="Image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876" y="4231362"/>
            <a:ext cx="91440" cy="1229678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807244" y="4413290"/>
            <a:ext cx="2309574" cy="2615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60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Control Médico Periódico</a:t>
            </a:r>
            <a:endParaRPr lang="en-US" sz="1600" dirty="0"/>
          </a:p>
        </p:txBody>
      </p:sp>
      <p:sp>
        <p:nvSpPr>
          <p:cNvPr id="15" name="Text 9"/>
          <p:cNvSpPr/>
          <p:nvPr/>
        </p:nvSpPr>
        <p:spPr>
          <a:xfrm>
            <a:off x="807244" y="4770239"/>
            <a:ext cx="7598092" cy="50887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Exámenes de salud ocupacional anuales incluyendo análisis clínicos, evaluación auditiva y oftalmológica según exposiciones.</a:t>
            </a:r>
            <a:endParaRPr lang="en-US" sz="1250" dirty="0"/>
          </a:p>
        </p:txBody>
      </p:sp>
      <p:sp>
        <p:nvSpPr>
          <p:cNvPr id="16" name="Shape 10"/>
          <p:cNvSpPr/>
          <p:nvPr/>
        </p:nvSpPr>
        <p:spPr>
          <a:xfrm>
            <a:off x="556736" y="5620107"/>
            <a:ext cx="8030527" cy="1229678"/>
          </a:xfrm>
          <a:prstGeom prst="roundRect">
            <a:avLst>
              <a:gd name="adj" fmla="val 8923"/>
            </a:avLst>
          </a:prstGeom>
          <a:solidFill>
            <a:srgbClr val="FFFFFF"/>
          </a:solidFill>
          <a:ln w="22860">
            <a:solidFill>
              <a:srgbClr val="BACFDD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pic>
        <p:nvPicPr>
          <p:cNvPr id="17" name="Image 4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876" y="5620107"/>
            <a:ext cx="91440" cy="1229678"/>
          </a:xfrm>
          <a:prstGeom prst="rect">
            <a:avLst/>
          </a:prstGeom>
        </p:spPr>
      </p:pic>
      <p:sp>
        <p:nvSpPr>
          <p:cNvPr id="18" name="Text 11"/>
          <p:cNvSpPr/>
          <p:nvPr/>
        </p:nvSpPr>
        <p:spPr>
          <a:xfrm>
            <a:off x="807244" y="5802035"/>
            <a:ext cx="2376249" cy="2615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60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Vigilancia Epidemiológica</a:t>
            </a:r>
            <a:endParaRPr lang="en-US" sz="1600" dirty="0"/>
          </a:p>
        </p:txBody>
      </p:sp>
      <p:sp>
        <p:nvSpPr>
          <p:cNvPr id="19" name="Text 12"/>
          <p:cNvSpPr/>
          <p:nvPr/>
        </p:nvSpPr>
        <p:spPr>
          <a:xfrm>
            <a:off x="807244" y="6158984"/>
            <a:ext cx="7598092" cy="50887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Seguimiento estadístico de incidentes, identificación de patrones de riesgo y ajuste continuo de medidas preventivas.</a:t>
            </a:r>
            <a:endParaRPr lang="en-US" sz="1250" dirty="0"/>
          </a:p>
        </p:txBody>
      </p:sp>
      <p:sp>
        <p:nvSpPr>
          <p:cNvPr id="20" name="Text 13"/>
          <p:cNvSpPr/>
          <p:nvPr/>
        </p:nvSpPr>
        <p:spPr>
          <a:xfrm>
            <a:off x="556736" y="7028736"/>
            <a:ext cx="8030527" cy="50887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La prevención efectiva combina medidas técnicas, administrativas y de comportamiento, creando una cultura de seguridad institucional.</a:t>
            </a:r>
            <a:endParaRPr lang="en-US" sz="12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5902" y="430768"/>
            <a:ext cx="5075992" cy="5131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000"/>
              </a:lnSpc>
              <a:buNone/>
            </a:pPr>
            <a:r>
              <a:rPr lang="en-US" sz="3200" b="1" dirty="0">
                <a:solidFill>
                  <a:srgbClr val="2E3C4E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Ergonomía en el Consultorio</a:t>
            </a:r>
            <a:endParaRPr lang="en-US" sz="32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902" y="1353383"/>
            <a:ext cx="5882997" cy="5882997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6817043" y="1333857"/>
            <a:ext cx="4923234" cy="3078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00" b="1" dirty="0">
                <a:solidFill>
                  <a:srgbClr val="2E3C4E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Prevención de Lesiones Musculoesqueléticas</a:t>
            </a:r>
            <a:endParaRPr lang="en-US" sz="1900" dirty="0"/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7043" y="1900059"/>
            <a:ext cx="77986" cy="77986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7051000" y="1817251"/>
            <a:ext cx="2052637" cy="2565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60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Posición del operador</a:t>
            </a:r>
            <a:endParaRPr lang="en-US" sz="1600" dirty="0"/>
          </a:p>
        </p:txBody>
      </p:sp>
      <p:sp>
        <p:nvSpPr>
          <p:cNvPr id="7" name="Text 3"/>
          <p:cNvSpPr/>
          <p:nvPr/>
        </p:nvSpPr>
        <p:spPr>
          <a:xfrm>
            <a:off x="7051000" y="2229803"/>
            <a:ext cx="7040999" cy="4991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12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Espalda recta, hombros relajados, codos cerca del cuerpo. Ángulo de 90° en caderas y rodillas.</a:t>
            </a:r>
            <a:endParaRPr lang="en-US" sz="1200" dirty="0"/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7043" y="3123664"/>
            <a:ext cx="77986" cy="77986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7051000" y="3040856"/>
            <a:ext cx="2052637" cy="2565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60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Altura del sillón dental</a:t>
            </a:r>
            <a:endParaRPr lang="en-US" sz="1600" dirty="0"/>
          </a:p>
        </p:txBody>
      </p:sp>
      <p:sp>
        <p:nvSpPr>
          <p:cNvPr id="10" name="Text 5"/>
          <p:cNvSpPr/>
          <p:nvPr/>
        </p:nvSpPr>
        <p:spPr>
          <a:xfrm>
            <a:off x="7051000" y="3453408"/>
            <a:ext cx="7040999" cy="4991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12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Ajuste para que la boca del paciente quede a nivel del codo del odontólogo, evitando flexión cervical excesiva.</a:t>
            </a:r>
            <a:endParaRPr lang="en-US" sz="1200" dirty="0"/>
          </a:p>
        </p:txBody>
      </p:sp>
      <p:pic>
        <p:nvPicPr>
          <p:cNvPr id="11" name="Image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7043" y="4347270"/>
            <a:ext cx="77986" cy="77986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7051000" y="4264462"/>
            <a:ext cx="2052637" cy="2565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60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Iluminación adecuada</a:t>
            </a:r>
            <a:endParaRPr lang="en-US" sz="1600" dirty="0"/>
          </a:p>
        </p:txBody>
      </p:sp>
      <p:sp>
        <p:nvSpPr>
          <p:cNvPr id="13" name="Text 7"/>
          <p:cNvSpPr/>
          <p:nvPr/>
        </p:nvSpPr>
        <p:spPr>
          <a:xfrm>
            <a:off x="7051000" y="4677013"/>
            <a:ext cx="7040999" cy="4991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12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Lámpara focal bien orientada para evitar posturas compensatorias y fatiga visual durante procedimientos prolongados.</a:t>
            </a:r>
            <a:endParaRPr lang="en-US" sz="1200" dirty="0"/>
          </a:p>
        </p:txBody>
      </p:sp>
      <p:pic>
        <p:nvPicPr>
          <p:cNvPr id="14" name="Image 4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7043" y="5570875"/>
            <a:ext cx="77986" cy="77986"/>
          </a:xfrm>
          <a:prstGeom prst="rect">
            <a:avLst/>
          </a:prstGeom>
        </p:spPr>
      </p:pic>
      <p:sp>
        <p:nvSpPr>
          <p:cNvPr id="15" name="Text 8"/>
          <p:cNvSpPr/>
          <p:nvPr/>
        </p:nvSpPr>
        <p:spPr>
          <a:xfrm>
            <a:off x="7051000" y="5488067"/>
            <a:ext cx="2052637" cy="2565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60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Pausas activas</a:t>
            </a:r>
            <a:endParaRPr lang="en-US" sz="1600" dirty="0"/>
          </a:p>
        </p:txBody>
      </p:sp>
      <p:sp>
        <p:nvSpPr>
          <p:cNvPr id="16" name="Text 9"/>
          <p:cNvSpPr/>
          <p:nvPr/>
        </p:nvSpPr>
        <p:spPr>
          <a:xfrm>
            <a:off x="7051000" y="5900618"/>
            <a:ext cx="7040999" cy="4991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12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Descansos de 5 minutos cada hora con ejercicios de estiramiento para cuello, hombros y manos.</a:t>
            </a:r>
            <a:endParaRPr lang="en-US" sz="1200" dirty="0"/>
          </a:p>
        </p:txBody>
      </p:sp>
      <p:pic>
        <p:nvPicPr>
          <p:cNvPr id="17" name="Image 5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7043" y="6794480"/>
            <a:ext cx="77986" cy="77986"/>
          </a:xfrm>
          <a:prstGeom prst="rect">
            <a:avLst/>
          </a:prstGeom>
        </p:spPr>
      </p:pic>
      <p:sp>
        <p:nvSpPr>
          <p:cNvPr id="18" name="Text 10"/>
          <p:cNvSpPr/>
          <p:nvPr/>
        </p:nvSpPr>
        <p:spPr>
          <a:xfrm>
            <a:off x="7051000" y="6711672"/>
            <a:ext cx="2294811" cy="2565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60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Instrumental ergonómico</a:t>
            </a:r>
            <a:endParaRPr lang="en-US" sz="1600" dirty="0"/>
          </a:p>
        </p:txBody>
      </p:sp>
      <p:sp>
        <p:nvSpPr>
          <p:cNvPr id="19" name="Text 11"/>
          <p:cNvSpPr/>
          <p:nvPr/>
        </p:nvSpPr>
        <p:spPr>
          <a:xfrm>
            <a:off x="7051000" y="7124224"/>
            <a:ext cx="7040999" cy="4991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12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Uso de mangos antideslizantes, peso equilibrado y diseño anatómico para reducir tensión en articulaciones.</a:t>
            </a:r>
            <a:endParaRPr lang="en-US" sz="12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968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99718" y="473035"/>
            <a:ext cx="5156835" cy="56352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400"/>
              </a:lnSpc>
              <a:buNone/>
            </a:pPr>
            <a:r>
              <a:rPr lang="en-US" sz="3550" b="1" dirty="0">
                <a:solidFill>
                  <a:srgbClr val="2E3C4E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Capacitación del Personal</a:t>
            </a:r>
            <a:endParaRPr lang="en-US" sz="3550" dirty="0"/>
          </a:p>
        </p:txBody>
      </p:sp>
      <p:sp>
        <p:nvSpPr>
          <p:cNvPr id="4" name="Shape 1"/>
          <p:cNvSpPr/>
          <p:nvPr/>
        </p:nvSpPr>
        <p:spPr>
          <a:xfrm>
            <a:off x="792480" y="1293495"/>
            <a:ext cx="22860" cy="4994196"/>
          </a:xfrm>
          <a:prstGeom prst="roundRect">
            <a:avLst>
              <a:gd name="adj" fmla="val 1124376"/>
            </a:avLst>
          </a:prstGeom>
          <a:solidFill>
            <a:srgbClr val="BACFDD"/>
          </a:solidFill>
          <a:ln/>
        </p:spPr>
        <p:txBody>
          <a:bodyPr/>
          <a:lstStyle/>
          <a:p>
            <a:endParaRPr lang="es-AR"/>
          </a:p>
        </p:txBody>
      </p:sp>
      <p:sp>
        <p:nvSpPr>
          <p:cNvPr id="5" name="Shape 2"/>
          <p:cNvSpPr/>
          <p:nvPr/>
        </p:nvSpPr>
        <p:spPr>
          <a:xfrm>
            <a:off x="962382" y="1474827"/>
            <a:ext cx="513993" cy="22860"/>
          </a:xfrm>
          <a:prstGeom prst="roundRect">
            <a:avLst>
              <a:gd name="adj" fmla="val 1124376"/>
            </a:avLst>
          </a:prstGeom>
          <a:solidFill>
            <a:srgbClr val="BACFDD"/>
          </a:solidFill>
          <a:ln/>
        </p:spPr>
        <p:txBody>
          <a:bodyPr/>
          <a:lstStyle/>
          <a:p>
            <a:endParaRPr lang="es-AR"/>
          </a:p>
        </p:txBody>
      </p:sp>
      <p:sp>
        <p:nvSpPr>
          <p:cNvPr id="6" name="Shape 3"/>
          <p:cNvSpPr/>
          <p:nvPr/>
        </p:nvSpPr>
        <p:spPr>
          <a:xfrm>
            <a:off x="599718" y="1293495"/>
            <a:ext cx="385524" cy="385524"/>
          </a:xfrm>
          <a:prstGeom prst="roundRect">
            <a:avLst>
              <a:gd name="adj" fmla="val 66671"/>
            </a:avLst>
          </a:prstGeom>
          <a:solidFill>
            <a:srgbClr val="D4E9F7"/>
          </a:solidFill>
          <a:ln w="7620">
            <a:solidFill>
              <a:srgbClr val="BACFDD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7" name="Text 4"/>
          <p:cNvSpPr/>
          <p:nvPr/>
        </p:nvSpPr>
        <p:spPr>
          <a:xfrm>
            <a:off x="657225" y="1317188"/>
            <a:ext cx="270510" cy="3381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100"/>
              </a:lnSpc>
              <a:buNone/>
            </a:pPr>
            <a:r>
              <a:rPr lang="en-US" sz="210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1</a:t>
            </a:r>
            <a:endParaRPr lang="en-US" sz="2100" dirty="0"/>
          </a:p>
        </p:txBody>
      </p:sp>
      <p:sp>
        <p:nvSpPr>
          <p:cNvPr id="8" name="Text 5"/>
          <p:cNvSpPr/>
          <p:nvPr/>
        </p:nvSpPr>
        <p:spPr>
          <a:xfrm>
            <a:off x="1649254" y="1352312"/>
            <a:ext cx="2254568" cy="2818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75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Inducción Inicial</a:t>
            </a:r>
            <a:endParaRPr lang="en-US" sz="1750" dirty="0"/>
          </a:p>
        </p:txBody>
      </p:sp>
      <p:sp>
        <p:nvSpPr>
          <p:cNvPr id="9" name="Text 6"/>
          <p:cNvSpPr/>
          <p:nvPr/>
        </p:nvSpPr>
        <p:spPr>
          <a:xfrm>
            <a:off x="1649254" y="1736884"/>
            <a:ext cx="6895028" cy="54816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3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Capacitación completa en protocolos de seguridad, bioseguridad y uso de EPP al incorporarse al equipo.</a:t>
            </a:r>
            <a:endParaRPr lang="en-US" sz="1300" dirty="0"/>
          </a:p>
        </p:txBody>
      </p:sp>
      <p:sp>
        <p:nvSpPr>
          <p:cNvPr id="10" name="Shape 7"/>
          <p:cNvSpPr/>
          <p:nvPr/>
        </p:nvSpPr>
        <p:spPr>
          <a:xfrm>
            <a:off x="962382" y="2809042"/>
            <a:ext cx="513993" cy="22860"/>
          </a:xfrm>
          <a:prstGeom prst="roundRect">
            <a:avLst>
              <a:gd name="adj" fmla="val 1124376"/>
            </a:avLst>
          </a:prstGeom>
          <a:solidFill>
            <a:srgbClr val="BACFDD"/>
          </a:solidFill>
          <a:ln/>
        </p:spPr>
        <p:txBody>
          <a:bodyPr/>
          <a:lstStyle/>
          <a:p>
            <a:endParaRPr lang="es-AR"/>
          </a:p>
        </p:txBody>
      </p:sp>
      <p:sp>
        <p:nvSpPr>
          <p:cNvPr id="11" name="Shape 8"/>
          <p:cNvSpPr/>
          <p:nvPr/>
        </p:nvSpPr>
        <p:spPr>
          <a:xfrm>
            <a:off x="599718" y="2627709"/>
            <a:ext cx="385524" cy="385524"/>
          </a:xfrm>
          <a:prstGeom prst="roundRect">
            <a:avLst>
              <a:gd name="adj" fmla="val 66671"/>
            </a:avLst>
          </a:prstGeom>
          <a:solidFill>
            <a:srgbClr val="D4E9F7"/>
          </a:solidFill>
          <a:ln w="7620">
            <a:solidFill>
              <a:srgbClr val="BACFDD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12" name="Text 9"/>
          <p:cNvSpPr/>
          <p:nvPr/>
        </p:nvSpPr>
        <p:spPr>
          <a:xfrm>
            <a:off x="657225" y="2651403"/>
            <a:ext cx="270510" cy="3381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100"/>
              </a:lnSpc>
              <a:buNone/>
            </a:pPr>
            <a:r>
              <a:rPr lang="en-US" sz="210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2</a:t>
            </a:r>
            <a:endParaRPr lang="en-US" sz="2100" dirty="0"/>
          </a:p>
        </p:txBody>
      </p:sp>
      <p:sp>
        <p:nvSpPr>
          <p:cNvPr id="13" name="Text 10"/>
          <p:cNvSpPr/>
          <p:nvPr/>
        </p:nvSpPr>
        <p:spPr>
          <a:xfrm>
            <a:off x="1649254" y="2686526"/>
            <a:ext cx="2254568" cy="2818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75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Actualización Anual</a:t>
            </a:r>
            <a:endParaRPr lang="en-US" sz="1750" dirty="0"/>
          </a:p>
        </p:txBody>
      </p:sp>
      <p:sp>
        <p:nvSpPr>
          <p:cNvPr id="14" name="Text 11"/>
          <p:cNvSpPr/>
          <p:nvPr/>
        </p:nvSpPr>
        <p:spPr>
          <a:xfrm>
            <a:off x="1649254" y="3071098"/>
            <a:ext cx="6895028" cy="54816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3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Cursos de refuerzo sobre nuevas normativas, técnicas actualizadas y lecciones aprendidas de incidentes.</a:t>
            </a:r>
            <a:endParaRPr lang="en-US" sz="1300" dirty="0"/>
          </a:p>
        </p:txBody>
      </p:sp>
      <p:sp>
        <p:nvSpPr>
          <p:cNvPr id="15" name="Shape 12"/>
          <p:cNvSpPr/>
          <p:nvPr/>
        </p:nvSpPr>
        <p:spPr>
          <a:xfrm>
            <a:off x="962382" y="4143256"/>
            <a:ext cx="513993" cy="22860"/>
          </a:xfrm>
          <a:prstGeom prst="roundRect">
            <a:avLst>
              <a:gd name="adj" fmla="val 1124376"/>
            </a:avLst>
          </a:prstGeom>
          <a:solidFill>
            <a:srgbClr val="BACFDD"/>
          </a:solidFill>
          <a:ln/>
        </p:spPr>
        <p:txBody>
          <a:bodyPr/>
          <a:lstStyle/>
          <a:p>
            <a:endParaRPr lang="es-AR"/>
          </a:p>
        </p:txBody>
      </p:sp>
      <p:sp>
        <p:nvSpPr>
          <p:cNvPr id="16" name="Shape 13"/>
          <p:cNvSpPr/>
          <p:nvPr/>
        </p:nvSpPr>
        <p:spPr>
          <a:xfrm>
            <a:off x="599718" y="3961924"/>
            <a:ext cx="385524" cy="385524"/>
          </a:xfrm>
          <a:prstGeom prst="roundRect">
            <a:avLst>
              <a:gd name="adj" fmla="val 66671"/>
            </a:avLst>
          </a:prstGeom>
          <a:solidFill>
            <a:srgbClr val="D4E9F7"/>
          </a:solidFill>
          <a:ln w="7620">
            <a:solidFill>
              <a:srgbClr val="BACFDD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17" name="Text 14"/>
          <p:cNvSpPr/>
          <p:nvPr/>
        </p:nvSpPr>
        <p:spPr>
          <a:xfrm>
            <a:off x="657225" y="3985617"/>
            <a:ext cx="270510" cy="3381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100"/>
              </a:lnSpc>
              <a:buNone/>
            </a:pPr>
            <a:r>
              <a:rPr lang="en-US" sz="210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3</a:t>
            </a:r>
            <a:endParaRPr lang="en-US" sz="2100" dirty="0"/>
          </a:p>
        </p:txBody>
      </p:sp>
      <p:sp>
        <p:nvSpPr>
          <p:cNvPr id="18" name="Text 15"/>
          <p:cNvSpPr/>
          <p:nvPr/>
        </p:nvSpPr>
        <p:spPr>
          <a:xfrm>
            <a:off x="1649254" y="4020741"/>
            <a:ext cx="2254568" cy="2818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75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Simulacros Periódicos</a:t>
            </a:r>
            <a:endParaRPr lang="en-US" sz="1750" dirty="0"/>
          </a:p>
        </p:txBody>
      </p:sp>
      <p:sp>
        <p:nvSpPr>
          <p:cNvPr id="19" name="Text 16"/>
          <p:cNvSpPr/>
          <p:nvPr/>
        </p:nvSpPr>
        <p:spPr>
          <a:xfrm>
            <a:off x="1649254" y="4405313"/>
            <a:ext cx="6895028" cy="54816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3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Prácticas de emergencias: exposición accidental, derrame químico, incendio y evacuación del consultorio.</a:t>
            </a:r>
            <a:endParaRPr lang="en-US" sz="1300" dirty="0"/>
          </a:p>
        </p:txBody>
      </p:sp>
      <p:sp>
        <p:nvSpPr>
          <p:cNvPr id="20" name="Shape 17"/>
          <p:cNvSpPr/>
          <p:nvPr/>
        </p:nvSpPr>
        <p:spPr>
          <a:xfrm>
            <a:off x="962382" y="5477470"/>
            <a:ext cx="513993" cy="22860"/>
          </a:xfrm>
          <a:prstGeom prst="roundRect">
            <a:avLst>
              <a:gd name="adj" fmla="val 1124376"/>
            </a:avLst>
          </a:prstGeom>
          <a:solidFill>
            <a:srgbClr val="BACFDD"/>
          </a:solidFill>
          <a:ln/>
        </p:spPr>
        <p:txBody>
          <a:bodyPr/>
          <a:lstStyle/>
          <a:p>
            <a:endParaRPr lang="es-AR"/>
          </a:p>
        </p:txBody>
      </p:sp>
      <p:sp>
        <p:nvSpPr>
          <p:cNvPr id="21" name="Shape 18"/>
          <p:cNvSpPr/>
          <p:nvPr/>
        </p:nvSpPr>
        <p:spPr>
          <a:xfrm>
            <a:off x="599718" y="5296138"/>
            <a:ext cx="385524" cy="385524"/>
          </a:xfrm>
          <a:prstGeom prst="roundRect">
            <a:avLst>
              <a:gd name="adj" fmla="val 66671"/>
            </a:avLst>
          </a:prstGeom>
          <a:solidFill>
            <a:srgbClr val="D4E9F7"/>
          </a:solidFill>
          <a:ln w="7620">
            <a:solidFill>
              <a:srgbClr val="BACFDD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22" name="Text 19"/>
          <p:cNvSpPr/>
          <p:nvPr/>
        </p:nvSpPr>
        <p:spPr>
          <a:xfrm>
            <a:off x="657225" y="5319832"/>
            <a:ext cx="270510" cy="3381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100"/>
              </a:lnSpc>
              <a:buNone/>
            </a:pPr>
            <a:r>
              <a:rPr lang="en-US" sz="210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4</a:t>
            </a:r>
            <a:endParaRPr lang="en-US" sz="2100" dirty="0"/>
          </a:p>
        </p:txBody>
      </p:sp>
      <p:sp>
        <p:nvSpPr>
          <p:cNvPr id="23" name="Text 20"/>
          <p:cNvSpPr/>
          <p:nvPr/>
        </p:nvSpPr>
        <p:spPr>
          <a:xfrm>
            <a:off x="1649254" y="5354955"/>
            <a:ext cx="2863572" cy="2818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750" b="1" dirty="0">
                <a:solidFill>
                  <a:srgbClr val="384653"/>
                </a:solidFill>
                <a:latin typeface="Barlow Bold" pitchFamily="34" charset="0"/>
                <a:ea typeface="Barlow Bold" pitchFamily="34" charset="-122"/>
                <a:cs typeface="Barlow Bold" pitchFamily="34" charset="-120"/>
              </a:rPr>
              <a:t>Evaluación de Competencias</a:t>
            </a:r>
            <a:endParaRPr lang="en-US" sz="1750" dirty="0"/>
          </a:p>
        </p:txBody>
      </p:sp>
      <p:sp>
        <p:nvSpPr>
          <p:cNvPr id="24" name="Text 21"/>
          <p:cNvSpPr/>
          <p:nvPr/>
        </p:nvSpPr>
        <p:spPr>
          <a:xfrm>
            <a:off x="1649254" y="5739527"/>
            <a:ext cx="6895028" cy="54816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300" dirty="0">
                <a:solidFill>
                  <a:srgbClr val="38465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Verificación práctica de conocimientos y habilidades en bioseguridad con registro documentado.</a:t>
            </a:r>
            <a:endParaRPr lang="en-US" sz="1300" dirty="0"/>
          </a:p>
        </p:txBody>
      </p:sp>
      <p:sp>
        <p:nvSpPr>
          <p:cNvPr id="25" name="Shape 22"/>
          <p:cNvSpPr/>
          <p:nvPr/>
        </p:nvSpPr>
        <p:spPr>
          <a:xfrm>
            <a:off x="599718" y="6480453"/>
            <a:ext cx="7944564" cy="1276112"/>
          </a:xfrm>
          <a:prstGeom prst="roundRect">
            <a:avLst>
              <a:gd name="adj" fmla="val 20142"/>
            </a:avLst>
          </a:prstGeom>
          <a:solidFill>
            <a:srgbClr val="BEDFF3"/>
          </a:solidFill>
          <a:ln/>
        </p:spPr>
        <p:txBody>
          <a:bodyPr/>
          <a:lstStyle/>
          <a:p>
            <a:endParaRPr lang="es-AR"/>
          </a:p>
        </p:txBody>
      </p:sp>
      <p:pic>
        <p:nvPicPr>
          <p:cNvPr id="2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049" y="6735008"/>
            <a:ext cx="214074" cy="171331"/>
          </a:xfrm>
          <a:prstGeom prst="rect">
            <a:avLst/>
          </a:prstGeom>
        </p:spPr>
      </p:pic>
      <p:sp>
        <p:nvSpPr>
          <p:cNvPr id="27" name="Text 23"/>
          <p:cNvSpPr/>
          <p:nvPr/>
        </p:nvSpPr>
        <p:spPr>
          <a:xfrm>
            <a:off x="1156454" y="6694527"/>
            <a:ext cx="7216497" cy="82224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300" b="1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Obligación legal:</a:t>
            </a:r>
            <a:r>
              <a:rPr lang="en-US" sz="1300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La Ley 19587 establece que el empleador debe garantizar capacitación continua en higiene y seguridad, con registro fehaciente de asistencia y evaluaciones.</a:t>
            </a:r>
            <a:endParaRPr lang="en-US" sz="13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1046</Words>
  <Application>Microsoft Office PowerPoint</Application>
  <PresentationFormat>Personalizado</PresentationFormat>
  <Paragraphs>129</Paragraphs>
  <Slides>11</Slides>
  <Notes>11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6" baseType="lpstr">
      <vt:lpstr>Barlow Light</vt:lpstr>
      <vt:lpstr>Arial</vt:lpstr>
      <vt:lpstr>Montserrat</vt:lpstr>
      <vt:lpstr>Barlow Bold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Natalia Peñaflor</dc:creator>
  <cp:lastModifiedBy>Natalia Peñaflor</cp:lastModifiedBy>
  <cp:revision>2</cp:revision>
  <dcterms:created xsi:type="dcterms:W3CDTF">2025-12-04T16:18:56Z</dcterms:created>
  <dcterms:modified xsi:type="dcterms:W3CDTF">2025-12-04T16:52:38Z</dcterms:modified>
</cp:coreProperties>
</file>