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metadata" ContentType="application/binary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75" r:id="rId7"/>
    <p:sldId id="276" r:id="rId8"/>
    <p:sldId id="277" r:id="rId9"/>
    <p:sldId id="287" r:id="rId10"/>
    <p:sldId id="261" r:id="rId11"/>
    <p:sldId id="262" r:id="rId12"/>
    <p:sldId id="263" r:id="rId13"/>
    <p:sldId id="264" r:id="rId14"/>
    <p:sldId id="265" r:id="rId15"/>
    <p:sldId id="289" r:id="rId16"/>
    <p:sldId id="266" r:id="rId17"/>
    <p:sldId id="286" r:id="rId18"/>
    <p:sldId id="267" r:id="rId19"/>
    <p:sldId id="268" r:id="rId20"/>
    <p:sldId id="269" r:id="rId21"/>
    <p:sldId id="270" r:id="rId22"/>
    <p:sldId id="271" r:id="rId23"/>
    <p:sldId id="290" r:id="rId24"/>
    <p:sldId id="292" r:id="rId25"/>
    <p:sldId id="272" r:id="rId26"/>
    <p:sldId id="273" r:id="rId27"/>
    <p:sldId id="274" r:id="rId28"/>
    <p:sldId id="278" r:id="rId29"/>
    <p:sldId id="279" r:id="rId30"/>
    <p:sldId id="291" r:id="rId31"/>
    <p:sldId id="288" r:id="rId32"/>
    <p:sldId id="280" r:id="rId33"/>
    <p:sldId id="281" r:id="rId34"/>
    <p:sldId id="282" r:id="rId35"/>
    <p:sldId id="283" r:id="rId36"/>
    <p:sldId id="285" r:id="rId37"/>
    <p:sldId id="284" r:id="rId38"/>
  </p:sldIdLst>
  <p:sldSz cx="9906000" cy="6858000" type="A4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0" roundtripDataSignature="AMtx7mie+oAKO7+zWsjFB00TPVnlzfVuv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-1068" y="-9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1059c66f5a2_1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1059c66f5a2_1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059c66f5a2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1059c66f5a2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1059c66f5a2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1059c66f5a2_1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1059c66f5a2_1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1059c66f5a2_1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1059c66f5a2_1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1059c66f5a2_1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1059c66f5a2_1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1059c66f5a2_1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1059c66f5a2_1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1059c66f5a2_1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1059c66f5a2_1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1059c66f5a2_1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1059c66f5a2_1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1059c66f5a2_1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2690018" y="-594518"/>
            <a:ext cx="4525963" cy="89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6061868" y="1993108"/>
            <a:ext cx="5851525" cy="241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1150144" y="-338930"/>
            <a:ext cx="5851525" cy="707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536575" y="1600201"/>
            <a:ext cx="4746625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5448300" y="1600201"/>
            <a:ext cx="4746625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495300" y="2174875"/>
            <a:ext cx="4376870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5032111" y="1535113"/>
            <a:ext cx="4378590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5032111" y="2174875"/>
            <a:ext cx="4378590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ó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872971" y="273051"/>
            <a:ext cx="5537729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495300" y="1435101"/>
            <a:ext cx="3259006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1941645" y="612775"/>
            <a:ext cx="59436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1941645" y="5367338"/>
            <a:ext cx="59436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>
            <a:off x="1136576" y="980728"/>
            <a:ext cx="7632848" cy="2304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Calibri"/>
              <a:buNone/>
            </a:pPr>
            <a:r>
              <a:rPr lang="es-MX" sz="4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s-MX" sz="4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3600" b="1" i="0" u="none" strike="noStrike" cap="none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 txBox="1"/>
          <p:nvPr/>
        </p:nvSpPr>
        <p:spPr>
          <a:xfrm>
            <a:off x="1086172" y="3933056"/>
            <a:ext cx="7733700" cy="11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>
            <a:spLocks noGrp="1"/>
          </p:cNvSpPr>
          <p:nvPr>
            <p:ph type="ctrTitle"/>
          </p:nvPr>
        </p:nvSpPr>
        <p:spPr>
          <a:xfrm>
            <a:off x="742950" y="2130426"/>
            <a:ext cx="8420100" cy="1470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>
                <a:latin typeface="Arial"/>
                <a:ea typeface="Arial"/>
                <a:cs typeface="Arial"/>
                <a:sym typeface="Arial"/>
              </a:rPr>
              <a:t>MANEJO DEFENSIVO Y SEGURIDAD VIAL 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1"/>
          <p:cNvSpPr txBox="1"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spcBef>
                <a:spcPts val="640"/>
              </a:spcBef>
              <a:spcAft>
                <a:spcPts val="0"/>
              </a:spcAft>
              <a:buNone/>
            </a:pPr>
            <a:r>
              <a:rPr lang="es-MX"/>
              <a:t>PERITO ACCIDENTOLOGO</a:t>
            </a:r>
            <a:endParaRPr/>
          </a:p>
          <a:p>
            <a:pPr marL="0" lvl="0" indent="0" algn="ctr" rtl="0">
              <a:spcBef>
                <a:spcPts val="640"/>
              </a:spcBef>
              <a:spcAft>
                <a:spcPts val="0"/>
              </a:spcAft>
              <a:buNone/>
            </a:pPr>
            <a:r>
              <a:rPr lang="es-MX"/>
              <a:t>JUAN ADOLFO RIVERO</a:t>
            </a:r>
            <a:endParaRPr/>
          </a:p>
          <a:p>
            <a:pPr marL="0" lvl="0" indent="0" algn="ctr" rtl="0">
              <a:spcBef>
                <a:spcPts val="64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059c66f5a2_1_19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g1059c66f5a2_1_19"/>
          <p:cNvSpPr txBox="1">
            <a:spLocks noGrp="1"/>
          </p:cNvSpPr>
          <p:nvPr>
            <p:ph type="body" idx="1"/>
          </p:nvPr>
        </p:nvSpPr>
        <p:spPr>
          <a:xfrm>
            <a:off x="495300" y="1600201"/>
            <a:ext cx="8915400" cy="452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MX" sz="1800">
                <a:latin typeface="Arial"/>
                <a:ea typeface="Arial"/>
                <a:cs typeface="Arial"/>
                <a:sym typeface="Arial"/>
              </a:rPr>
              <a:t>ART 61 DE LA LEY NACIONAL DE TRANSITO 24449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MX" sz="1800">
                <a:latin typeface="Arial"/>
                <a:ea typeface="Arial"/>
                <a:cs typeface="Arial"/>
                <a:sym typeface="Arial"/>
              </a:rPr>
              <a:t>VEHICULOS DE EMERGENCIAS: Los vehículos de los servicios de emergencias pueden excepcionalmente y en cumplimento estricto de su misión especifica, no respetar las normas referentes a la circulación, velocidad y estacionamiento, si ello les fuera absolutamente imprescindible en la ocasión que se trate siempre y cuando no ocasionen un mal mayor que aquel que intentan resolver. Estos vehículos tendrán habilitación técnica especial y no excederán los 15 años de antigüedad. Solo en tal circunstancia deben circular para advertir su presencia con sus balizas distintivas de emergencia en funcionamiento y agregando el sonido de una sirena si su cometido requiera extraordinaria urgencia . Los demás usuarios de la vía publica tienen la obligación de tomar todas las medidas necesarias a su alcance para facilitar el avance de esos vehículos en tales circunstancias, y no pueden seguirlos. La sirena debe usarse simultáneamente con las balizas distintivas con la máxima moderación posible.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1059c66f5a2_1_25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g1059c66f5a2_1_25"/>
          <p:cNvSpPr txBox="1">
            <a:spLocks noGrp="1"/>
          </p:cNvSpPr>
          <p:nvPr>
            <p:ph type="body" idx="1"/>
          </p:nvPr>
        </p:nvSpPr>
        <p:spPr>
          <a:xfrm>
            <a:off x="495300" y="1600201"/>
            <a:ext cx="8915400" cy="45261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s-MX"/>
              <a:t>                     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s-MX"/>
              <a:t>                    </a:t>
            </a:r>
            <a:r>
              <a:rPr lang="es-MX" sz="4000"/>
              <a:t>SEÑALES DE TRANSITO</a:t>
            </a:r>
            <a:endParaRPr sz="400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s-MX" sz="4000"/>
              <a:t>           </a:t>
            </a:r>
            <a:r>
              <a:rPr lang="es-MX" sz="2800"/>
              <a:t>PROHIBITIVAS</a:t>
            </a:r>
            <a:endParaRPr sz="280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s-MX" sz="4000"/>
              <a:t>          </a:t>
            </a:r>
            <a:r>
              <a:rPr lang="es-MX" sz="2800"/>
              <a:t> PREVENTIVAS</a:t>
            </a:r>
            <a:endParaRPr sz="280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1059c66f5a2_1_30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g1059c66f5a2_1_30"/>
          <p:cNvSpPr txBox="1">
            <a:spLocks noGrp="1"/>
          </p:cNvSpPr>
          <p:nvPr>
            <p:ph type="body" idx="1"/>
          </p:nvPr>
        </p:nvSpPr>
        <p:spPr>
          <a:xfrm>
            <a:off x="495300" y="1600201"/>
            <a:ext cx="8915400" cy="452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4" name="Google Shape;134;g1059c66f5a2_1_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5300" y="1600200"/>
            <a:ext cx="8915399" cy="4526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1059c66f5a2_1_36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g1059c66f5a2_1_36"/>
          <p:cNvSpPr txBox="1">
            <a:spLocks noGrp="1"/>
          </p:cNvSpPr>
          <p:nvPr>
            <p:ph type="body" idx="1"/>
          </p:nvPr>
        </p:nvSpPr>
        <p:spPr>
          <a:xfrm>
            <a:off x="495300" y="1600201"/>
            <a:ext cx="8915400" cy="452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1" name="Google Shape;141;g1059c66f5a2_1_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5325" y="1600200"/>
            <a:ext cx="8915400" cy="4526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059c66f5a2_1_42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g1059c66f5a2_1_42"/>
          <p:cNvSpPr txBox="1">
            <a:spLocks noGrp="1"/>
          </p:cNvSpPr>
          <p:nvPr>
            <p:ph type="body" idx="1"/>
          </p:nvPr>
        </p:nvSpPr>
        <p:spPr>
          <a:xfrm>
            <a:off x="495300" y="1600201"/>
            <a:ext cx="8915400" cy="452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s-AR" dirty="0" smtClean="0"/>
              <a:t>SEÑALES INDICADORAS DE VELOCIDAD</a:t>
            </a: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" name="3 Marcador de contenido" descr="4dbc8b3c-c55e-4fcb-9078-7027832ce75b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04126" y="2643182"/>
            <a:ext cx="6768335" cy="3000396"/>
          </a:xfrm>
        </p:spPr>
      </p:pic>
      <p:pic>
        <p:nvPicPr>
          <p:cNvPr id="6" name="3 Marcador de contenido" descr="4dbc8b3c-c55e-4fcb-9078-7027832ce75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6526" y="2795582"/>
            <a:ext cx="6768335" cy="30003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1026" name="Picture 2" descr="C:\Users\Usuario\Downloads\c_url_original.v4hb79kuswia3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1764" y="1704974"/>
            <a:ext cx="6670963" cy="39684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s-MX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Instructivo de procedimientos ante siniestros</a:t>
            </a:r>
            <a:r>
              <a:rPr lang="es-MX" b="1" dirty="0" smtClean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en caso de siniestros de un vehículo oficial del si.pro.sa , el chofer a cargo del mismo deberá:</a:t>
            </a:r>
          </a:p>
          <a:p>
            <a:endParaRPr lang="es-MX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1- solicitar documentación  correspondiente a la otra parte afectada en el suceso</a:t>
            </a:r>
          </a:p>
          <a:p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2-concurrir ambas partes a la comisaria con jurisdicción en el lugar del hecho donde se realizara la denuncia policial correspondiente . En caso de que el tercero se negara a realizar dicha denuncia , el chofer del sistema no queda eximido de realizar la misma , siendo pasible de sanciones por parte del departamento jurídico del si.pro.sa </a:t>
            </a:r>
          </a:p>
          <a:p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3-dirigirse a la dirección de mantenimiento técnico hospitalario, con la denuncia policial , carnet de manejo y carnet de manejo habilitante emitido por el departamento operativo móviles , y DNI (original y copia de toda la documentación)</a:t>
            </a:r>
          </a:p>
          <a:p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4- para realizar los tramites pertinentes en la compañía aseguradora la duración del tramite es de aproximadamente 1(una) hora. Los choferes deberán comunicar a su superior inmediato  con antelación de los tiempos estipulados a fin de cubrir eventualidades</a:t>
            </a:r>
          </a:p>
          <a:p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5- el plazo de realización del tramite es de 72 hs hábiles desde el instante de haberse producido el siniestro(sin excepciones)                                  </a:t>
            </a:r>
            <a:endParaRPr lang="es-AR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AR" dirty="0" smtClean="0"/>
              <a:t>PREGUNTAS?</a:t>
            </a:r>
            <a:endParaRPr lang="es-AR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3 Imagen" descr="df180dfd-c005-4605-9764-cceabfab83a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5" y="1163782"/>
            <a:ext cx="7689297" cy="49084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3 Imagen" descr="2ea635c8-398d-4898-b848-5f48444cbd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955964"/>
            <a:ext cx="8542654" cy="4659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059c66f5a2_0_2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g1059c66f5a2_0_2"/>
          <p:cNvSpPr txBox="1">
            <a:spLocks noGrp="1"/>
          </p:cNvSpPr>
          <p:nvPr>
            <p:ph type="body" idx="1"/>
          </p:nvPr>
        </p:nvSpPr>
        <p:spPr>
          <a:xfrm>
            <a:off x="495300" y="1600201"/>
            <a:ext cx="8915400" cy="452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434" name="Picture 2" descr="Seguridad vial ciudad movi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2510" y="935182"/>
            <a:ext cx="9247908" cy="53201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" name="3 Imagen" descr="dd6a7d94-d102-4e9a-87fa-a2f1d4f10e2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036" y="1162464"/>
            <a:ext cx="7045037" cy="48577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4" name="3 Imagen" descr="9216e0c0-a868-420e-94f0-5e58d794eeb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34" y="1142960"/>
            <a:ext cx="8286807" cy="4738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4" name="3 Imagen" descr="18692daf-df01-441b-9951-83a24be2d32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012" y="1205346"/>
            <a:ext cx="8501122" cy="4862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3074" name="Picture 2" descr="C:\Users\Usuario\Downloads\66042962_1175150612691790_6998168370063343616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018309"/>
            <a:ext cx="9144000" cy="49252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6146" name="Picture 2" descr="C:\Users\Usuario\Downloads\lluvi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4072" y="914400"/>
            <a:ext cx="8998527" cy="5299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A398BB3-8052-4D7E-AA5D-A6F764278C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6909" y="1641764"/>
            <a:ext cx="7148946" cy="448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99209" y="1667020"/>
            <a:ext cx="7318664" cy="743671"/>
          </a:xfrm>
        </p:spPr>
        <p:txBody>
          <a:bodyPr>
            <a:noAutofit/>
          </a:bodyPr>
          <a:lstStyle/>
          <a:p>
            <a:r>
              <a:rPr lang="es-AR" sz="2800" dirty="0" smtClean="0"/>
              <a:t>IMPORTANCIA DEL CORRECTO INFLADO DE CUBIERTAS</a:t>
            </a:r>
            <a:br>
              <a:rPr lang="es-AR" sz="2800" dirty="0" smtClean="0"/>
            </a:br>
            <a:endParaRPr lang="es-AR" sz="2800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4" name="Picture 2" descr="Llantas Agricolas">
            <a:extLst>
              <a:ext uri="{FF2B5EF4-FFF2-40B4-BE49-F238E27FC236}">
                <a16:creationId xmlns:a16="http://schemas.microsoft.com/office/drawing/2014/main" xmlns="" id="{FB66AD16-1540-4A59-B608-A92610371E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9581" y="2535382"/>
            <a:ext cx="6608618" cy="351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4" name="Picture 2" descr="Características del “tiempo de reacción” | Alexis Evdemon">
            <a:extLst>
              <a:ext uri="{FF2B5EF4-FFF2-40B4-BE49-F238E27FC236}">
                <a16:creationId xmlns:a16="http://schemas.microsoft.com/office/drawing/2014/main" xmlns="" id="{479FB5F5-71A2-4F99-8E18-D4075A299E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456" y="1330036"/>
            <a:ext cx="8749144" cy="4759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4098" name="Picture 2" descr="C:\Users\Usuario\Downloads\tiempo de reacció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663411"/>
            <a:ext cx="7647709" cy="3906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5122" name="Picture 2" descr="C:\Users\Usuario\Downloads\datos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2219324"/>
            <a:ext cx="5465618" cy="3038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1059c66f5a2_1_1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g1059c66f5a2_1_1"/>
          <p:cNvSpPr txBox="1">
            <a:spLocks noGrp="1"/>
          </p:cNvSpPr>
          <p:nvPr>
            <p:ph type="body" idx="1"/>
          </p:nvPr>
        </p:nvSpPr>
        <p:spPr>
          <a:xfrm>
            <a:off x="495300" y="1600201"/>
            <a:ext cx="8915400" cy="452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buNone/>
            </a:pPr>
            <a:endParaRPr/>
          </a:p>
        </p:txBody>
      </p:sp>
      <p:pic>
        <p:nvPicPr>
          <p:cNvPr id="16385" name="Picture 1" descr="C:\Users\Usuario\Downloads\ANTES+DE+QUE+SE+PRODUZCA+EL+DAÑO+DESPUES+QUE+SE+PRODUZCA+EL+DAÑO.jpg"/>
          <p:cNvPicPr>
            <a:picLocks noChangeAspect="1" noChangeArrowheads="1"/>
          </p:cNvPicPr>
          <p:nvPr/>
        </p:nvPicPr>
        <p:blipFill>
          <a:blip r:embed="rId3"/>
          <a:srcRect b="12971"/>
          <a:stretch>
            <a:fillRect/>
          </a:stretch>
        </p:blipFill>
        <p:spPr bwMode="auto">
          <a:xfrm>
            <a:off x="374073" y="976745"/>
            <a:ext cx="9227127" cy="53201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5122" name="Picture 2" descr="C:\Users\Usuario\Downloads\regla-de-los-tres-segundos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108" y="1184564"/>
            <a:ext cx="8853055" cy="46551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AR" dirty="0" smtClean="0"/>
              <a:t>PREGUNTAS?</a:t>
            </a:r>
            <a:endParaRPr lang="es-AR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6146" name="Picture 2" descr="C:\Users\Usuario\Downloads\image-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3455" y="1267691"/>
            <a:ext cx="8811489" cy="49140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7170" name="Picture 2" descr="C:\Users\Usuario\Downloads\image-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2673" y="1059873"/>
            <a:ext cx="8894617" cy="51218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8194" name="Picture 2" descr="C:\Users\Usuario\Downloads\image-9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3455" y="1309255"/>
            <a:ext cx="8749145" cy="4872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9218" name="Picture 2" descr="C:\Users\Usuario\Downloads\image-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3456" y="1226127"/>
            <a:ext cx="8728362" cy="49555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AR" dirty="0" smtClean="0"/>
              <a:t>PREGUNTAS</a:t>
            </a:r>
            <a:r>
              <a:rPr lang="es-AR" sz="4000" dirty="0" smtClean="0"/>
              <a:t>?</a:t>
            </a:r>
            <a:endParaRPr lang="es-AR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s-AR" dirty="0" smtClean="0"/>
              <a:t>          </a:t>
            </a:r>
          </a:p>
          <a:p>
            <a:pPr>
              <a:buNone/>
            </a:pPr>
            <a:endParaRPr lang="es-AR" dirty="0" smtClean="0"/>
          </a:p>
          <a:p>
            <a:pPr>
              <a:buNone/>
            </a:pPr>
            <a:endParaRPr lang="es-AR" dirty="0" smtClean="0"/>
          </a:p>
          <a:p>
            <a:pPr>
              <a:buNone/>
            </a:pPr>
            <a:r>
              <a:rPr lang="es-AR" dirty="0" smtClean="0"/>
              <a:t>                          </a:t>
            </a:r>
            <a:r>
              <a:rPr lang="es-AR" sz="4000" b="1" dirty="0" smtClean="0"/>
              <a:t>MUCHAS GRACIAS </a:t>
            </a:r>
            <a:endParaRPr lang="es-AR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059c66f5a2_1_7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g1059c66f5a2_1_7"/>
          <p:cNvSpPr txBox="1">
            <a:spLocks noGrp="1"/>
          </p:cNvSpPr>
          <p:nvPr>
            <p:ph type="body" idx="1"/>
          </p:nvPr>
        </p:nvSpPr>
        <p:spPr>
          <a:xfrm>
            <a:off x="495300" y="1600201"/>
            <a:ext cx="8915400" cy="452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8" name="Google Shape;108;g1059c66f5a2_1_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5299" y="1184565"/>
            <a:ext cx="9022773" cy="5070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059c66f5a2_1_13"/>
          <p:cNvSpPr txBox="1">
            <a:spLocks noGrp="1"/>
          </p:cNvSpPr>
          <p:nvPr>
            <p:ph type="title"/>
          </p:nvPr>
        </p:nvSpPr>
        <p:spPr>
          <a:xfrm>
            <a:off x="-2840300" y="853919"/>
            <a:ext cx="8915400" cy="617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/>
              <a:t>CODIGO DOT</a:t>
            </a:r>
            <a:endParaRPr/>
          </a:p>
        </p:txBody>
      </p:sp>
      <p:sp>
        <p:nvSpPr>
          <p:cNvPr id="114" name="Google Shape;114;g1059c66f5a2_1_13"/>
          <p:cNvSpPr txBox="1">
            <a:spLocks noGrp="1"/>
          </p:cNvSpPr>
          <p:nvPr>
            <p:ph type="body" idx="1"/>
          </p:nvPr>
        </p:nvSpPr>
        <p:spPr>
          <a:xfrm>
            <a:off x="495300" y="1902851"/>
            <a:ext cx="8915400" cy="452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5" name="Google Shape;115;g1059c66f5a2_1_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8549" y="1392382"/>
            <a:ext cx="9150305" cy="49668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1026" name="Picture 2" descr="C:\Users\Usuario\Downloads\mercedes ben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7981" y="1267692"/>
            <a:ext cx="8998527" cy="50084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2050" name="Picture 2" descr="C:\Users\Usuario\Downloads\image-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9546" y="1288473"/>
            <a:ext cx="8873836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3074" name="Picture 2" descr="C:\Users\Usuario\Downloads\FIGURA-No-13-Control-Electronico-de-Estabilida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46909"/>
            <a:ext cx="9060873" cy="50707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AR" dirty="0" smtClean="0"/>
              <a:t>PREGUNTAS?</a:t>
            </a:r>
            <a:endParaRPr lang="es-AR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</TotalTime>
  <Words>406</Words>
  <PresentationFormat>A4 (210 x 297 mm)</PresentationFormat>
  <Paragraphs>28</Paragraphs>
  <Slides>37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37</vt:i4>
      </vt:variant>
    </vt:vector>
  </HeadingPairs>
  <TitlesOfParts>
    <vt:vector size="38" baseType="lpstr">
      <vt:lpstr>Tema de Office</vt:lpstr>
      <vt:lpstr>MANEJO DEFENSIVO Y SEGURIDAD VIAL </vt:lpstr>
      <vt:lpstr>Diapositiva 2</vt:lpstr>
      <vt:lpstr>Diapositiva 3</vt:lpstr>
      <vt:lpstr>Diapositiva 4</vt:lpstr>
      <vt:lpstr>CODIGO DOT</vt:lpstr>
      <vt:lpstr>Diapositiva 6</vt:lpstr>
      <vt:lpstr>Diapositiva 7</vt:lpstr>
      <vt:lpstr>Diapositiva 8</vt:lpstr>
      <vt:lpstr>PREGUNTAS?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PREGUNTAS?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IMPORTANCIA DEL CORRECTO INFLADO DE CUBIERTAS </vt:lpstr>
      <vt:lpstr>Diapositiva 27</vt:lpstr>
      <vt:lpstr>Diapositiva 28</vt:lpstr>
      <vt:lpstr>Diapositiva 29</vt:lpstr>
      <vt:lpstr>Diapositiva 30</vt:lpstr>
      <vt:lpstr>PREGUNTAS?</vt:lpstr>
      <vt:lpstr>Diapositiva 32</vt:lpstr>
      <vt:lpstr>Diapositiva 33</vt:lpstr>
      <vt:lpstr>Diapositiva 34</vt:lpstr>
      <vt:lpstr>Diapositiva 35</vt:lpstr>
      <vt:lpstr>PREGUNTAS?</vt:lpstr>
      <vt:lpstr>Diapositiva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MANEJO DEFENSIVO Y SEGURIDAD VIAL</dc:title>
  <dc:creator>Usuario</dc:creator>
  <cp:lastModifiedBy>Usuario de Windows</cp:lastModifiedBy>
  <cp:revision>125</cp:revision>
  <dcterms:created xsi:type="dcterms:W3CDTF">2021-08-11T13:31:48Z</dcterms:created>
  <dcterms:modified xsi:type="dcterms:W3CDTF">2023-09-08T16:34:51Z</dcterms:modified>
</cp:coreProperties>
</file>