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6" r:id="rId2"/>
    <p:sldId id="257" r:id="rId3"/>
    <p:sldId id="292" r:id="rId4"/>
    <p:sldId id="261" r:id="rId5"/>
    <p:sldId id="258" r:id="rId6"/>
    <p:sldId id="262" r:id="rId7"/>
    <p:sldId id="263" r:id="rId8"/>
    <p:sldId id="296" r:id="rId9"/>
    <p:sldId id="265" r:id="rId10"/>
    <p:sldId id="266" r:id="rId11"/>
    <p:sldId id="300" r:id="rId12"/>
    <p:sldId id="293" r:id="rId13"/>
    <p:sldId id="297" r:id="rId14"/>
    <p:sldId id="298" r:id="rId15"/>
    <p:sldId id="299" r:id="rId16"/>
    <p:sldId id="267" r:id="rId17"/>
    <p:sldId id="268" r:id="rId18"/>
    <p:sldId id="269" r:id="rId19"/>
    <p:sldId id="270" r:id="rId20"/>
    <p:sldId id="271" r:id="rId21"/>
    <p:sldId id="272" r:id="rId22"/>
    <p:sldId id="273" r:id="rId23"/>
    <p:sldId id="295" r:id="rId24"/>
    <p:sldId id="274" r:id="rId25"/>
    <p:sldId id="275" r:id="rId26"/>
    <p:sldId id="276" r:id="rId27"/>
    <p:sldId id="277" r:id="rId28"/>
    <p:sldId id="278" r:id="rId29"/>
    <p:sldId id="307" r:id="rId30"/>
    <p:sldId id="281" r:id="rId31"/>
    <p:sldId id="282" r:id="rId32"/>
    <p:sldId id="283" r:id="rId33"/>
    <p:sldId id="289" r:id="rId34"/>
    <p:sldId id="304" r:id="rId35"/>
    <p:sldId id="305" r:id="rId36"/>
    <p:sldId id="306" r:id="rId37"/>
    <p:sldId id="284" r:id="rId38"/>
    <p:sldId id="302" r:id="rId39"/>
    <p:sldId id="303" r:id="rId40"/>
    <p:sldId id="285" r:id="rId41"/>
    <p:sldId id="301" r:id="rId42"/>
    <p:sldId id="288" r:id="rId43"/>
    <p:sldId id="291" r:id="rId44"/>
  </p:sldIdLst>
  <p:sldSz cx="9906000" cy="6858000" type="A4"/>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5AA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8F26DDF-EF73-4EF0-BF3F-C5C6D4EAA0DB}" v="46" dt="2025-07-02T19:01:45.876"/>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2" d="100"/>
          <a:sy n="82" d="100"/>
        </p:scale>
        <p:origin x="1452" y="84"/>
      </p:cViewPr>
      <p:guideLst>
        <p:guide orient="horz" pos="2160"/>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51"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an rivero" userId="0881b8ac23afbe24" providerId="LiveId" clId="{03B13089-DAE5-4356-BDEC-4D6AFF37ADAD}"/>
    <pc:docChg chg="modSld">
      <pc:chgData name="juan rivero" userId="0881b8ac23afbe24" providerId="LiveId" clId="{03B13089-DAE5-4356-BDEC-4D6AFF37ADAD}" dt="2025-07-03T12:07:50.772" v="5" actId="20577"/>
      <pc:docMkLst>
        <pc:docMk/>
      </pc:docMkLst>
      <pc:sldChg chg="modSp mod">
        <pc:chgData name="juan rivero" userId="0881b8ac23afbe24" providerId="LiveId" clId="{03B13089-DAE5-4356-BDEC-4D6AFF37ADAD}" dt="2025-07-03T12:07:50.772" v="5" actId="20577"/>
        <pc:sldMkLst>
          <pc:docMk/>
          <pc:sldMk cId="463975928" sldId="299"/>
        </pc:sldMkLst>
        <pc:spChg chg="mod">
          <ac:chgData name="juan rivero" userId="0881b8ac23afbe24" providerId="LiveId" clId="{03B13089-DAE5-4356-BDEC-4D6AFF37ADAD}" dt="2025-07-03T12:07:50.772" v="5" actId="20577"/>
          <ac:spMkLst>
            <pc:docMk/>
            <pc:sldMk cId="463975928" sldId="299"/>
            <ac:spMk id="7" creationId="{A516DDA0-DC13-A210-8C7E-AF9B7E9DAA9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AR"/>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5C45B9-8243-4D97-91F1-CAC0757D1050}" type="datetimeFigureOut">
              <a:rPr lang="es-AR" smtClean="0"/>
              <a:t>3/7/2025</a:t>
            </a:fld>
            <a:endParaRPr lang="es-AR"/>
          </a:p>
        </p:txBody>
      </p:sp>
      <p:sp>
        <p:nvSpPr>
          <p:cNvPr id="4" name="Marcador de imagen de diapositiva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es-AR"/>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AR"/>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E33370-8331-40FD-A637-B5DF57986FD8}" type="slidenum">
              <a:rPr lang="es-AR" smtClean="0"/>
              <a:t>‹Nº›</a:t>
            </a:fld>
            <a:endParaRPr lang="es-AR"/>
          </a:p>
        </p:txBody>
      </p:sp>
    </p:spTree>
    <p:extLst>
      <p:ext uri="{BB962C8B-B14F-4D97-AF65-F5344CB8AC3E}">
        <p14:creationId xmlns:p14="http://schemas.microsoft.com/office/powerpoint/2010/main" val="118330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E94B49-4248-D53B-E0DB-5D54BCD9C403}"/>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5E0AC2D7-1FA8-D8FD-4610-C2A3CD5E7281}"/>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095A23D4-729D-482A-4299-530F0B11DBA5}"/>
              </a:ext>
            </a:extLst>
          </p:cNvPr>
          <p:cNvSpPr>
            <a:spLocks noGrp="1"/>
          </p:cNvSpPr>
          <p:nvPr>
            <p:ph type="body" idx="1"/>
          </p:nvPr>
        </p:nvSpPr>
        <p:spPr/>
        <p:txBody>
          <a:bodyPr/>
          <a:lstStyle/>
          <a:p>
            <a:endParaRPr lang="es-AR" dirty="0"/>
          </a:p>
        </p:txBody>
      </p:sp>
      <p:sp>
        <p:nvSpPr>
          <p:cNvPr id="4" name="Marcador de número de diapositiva 3">
            <a:extLst>
              <a:ext uri="{FF2B5EF4-FFF2-40B4-BE49-F238E27FC236}">
                <a16:creationId xmlns:a16="http://schemas.microsoft.com/office/drawing/2014/main" id="{4814B0D2-B4C4-4A4F-102B-4078391B7470}"/>
              </a:ext>
            </a:extLst>
          </p:cNvPr>
          <p:cNvSpPr>
            <a:spLocks noGrp="1"/>
          </p:cNvSpPr>
          <p:nvPr>
            <p:ph type="sldNum" sz="quarter" idx="10"/>
          </p:nvPr>
        </p:nvSpPr>
        <p:spPr/>
        <p:txBody>
          <a:bodyPr/>
          <a:lstStyle/>
          <a:p>
            <a:fld id="{AEE33370-8331-40FD-A637-B5DF57986FD8}" type="slidenum">
              <a:rPr lang="es-AR" smtClean="0"/>
              <a:t>43</a:t>
            </a:fld>
            <a:endParaRPr lang="es-AR"/>
          </a:p>
        </p:txBody>
      </p:sp>
    </p:spTree>
    <p:extLst>
      <p:ext uri="{BB962C8B-B14F-4D97-AF65-F5344CB8AC3E}">
        <p14:creationId xmlns:p14="http://schemas.microsoft.com/office/powerpoint/2010/main" val="34279948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742950" y="2130426"/>
            <a:ext cx="8420100" cy="1470025"/>
          </a:xfrm>
        </p:spPr>
        <p:txBody>
          <a:bodyPr/>
          <a:lstStyle/>
          <a:p>
            <a:r>
              <a:rPr lang="es-ES"/>
              <a:t>Haga clic para modificar el estilo de título del patrón</a:t>
            </a:r>
          </a:p>
        </p:txBody>
      </p:sp>
      <p:sp>
        <p:nvSpPr>
          <p:cNvPr id="3" name="2 Subtítulo"/>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p>
        </p:txBody>
      </p:sp>
      <p:sp>
        <p:nvSpPr>
          <p:cNvPr id="4" name="3 Marcador de fecha"/>
          <p:cNvSpPr>
            <a:spLocks noGrp="1"/>
          </p:cNvSpPr>
          <p:nvPr>
            <p:ph type="dt" sz="half" idx="10"/>
          </p:nvPr>
        </p:nvSpPr>
        <p:spPr/>
        <p:txBody>
          <a:bodyPr/>
          <a:lstStyle/>
          <a:p>
            <a:fld id="{60EF964E-CBBB-413C-9565-27B3C047D4A9}" type="datetimeFigureOut">
              <a:rPr lang="es-ES" smtClean="0"/>
              <a:t>03/07/2025</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A074A0DE-6091-4A55-B6D7-199B366A078C}" type="slidenum">
              <a:rPr lang="es-ES" smtClean="0"/>
              <a:t>‹Nº›</a:t>
            </a:fld>
            <a:endParaRPr lang="es-ES"/>
          </a:p>
        </p:txBody>
      </p:sp>
    </p:spTree>
    <p:extLst>
      <p:ext uri="{BB962C8B-B14F-4D97-AF65-F5344CB8AC3E}">
        <p14:creationId xmlns:p14="http://schemas.microsoft.com/office/powerpoint/2010/main" val="33936114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60EF964E-CBBB-413C-9565-27B3C047D4A9}" type="datetimeFigureOut">
              <a:rPr lang="es-ES" smtClean="0"/>
              <a:t>03/07/2025</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A074A0DE-6091-4A55-B6D7-199B366A078C}" type="slidenum">
              <a:rPr lang="es-ES" smtClean="0"/>
              <a:t>‹Nº›</a:t>
            </a:fld>
            <a:endParaRPr lang="es-ES"/>
          </a:p>
        </p:txBody>
      </p:sp>
    </p:spTree>
    <p:extLst>
      <p:ext uri="{BB962C8B-B14F-4D97-AF65-F5344CB8AC3E}">
        <p14:creationId xmlns:p14="http://schemas.microsoft.com/office/powerpoint/2010/main" val="22173382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7780337" y="274639"/>
            <a:ext cx="2414588" cy="5851525"/>
          </a:xfr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536575" y="274639"/>
            <a:ext cx="7078663"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60EF964E-CBBB-413C-9565-27B3C047D4A9}" type="datetimeFigureOut">
              <a:rPr lang="es-ES" smtClean="0"/>
              <a:t>03/07/2025</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A074A0DE-6091-4A55-B6D7-199B366A078C}" type="slidenum">
              <a:rPr lang="es-ES" smtClean="0"/>
              <a:t>‹Nº›</a:t>
            </a:fld>
            <a:endParaRPr lang="es-ES"/>
          </a:p>
        </p:txBody>
      </p:sp>
    </p:spTree>
    <p:extLst>
      <p:ext uri="{BB962C8B-B14F-4D97-AF65-F5344CB8AC3E}">
        <p14:creationId xmlns:p14="http://schemas.microsoft.com/office/powerpoint/2010/main" val="34444621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60EF964E-CBBB-413C-9565-27B3C047D4A9}" type="datetimeFigureOut">
              <a:rPr lang="es-ES" smtClean="0"/>
              <a:t>03/07/2025</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A074A0DE-6091-4A55-B6D7-199B366A078C}" type="slidenum">
              <a:rPr lang="es-ES" smtClean="0"/>
              <a:t>‹Nº›</a:t>
            </a:fld>
            <a:endParaRPr lang="es-ES"/>
          </a:p>
        </p:txBody>
      </p:sp>
    </p:spTree>
    <p:extLst>
      <p:ext uri="{BB962C8B-B14F-4D97-AF65-F5344CB8AC3E}">
        <p14:creationId xmlns:p14="http://schemas.microsoft.com/office/powerpoint/2010/main" val="20099527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82506" y="4406901"/>
            <a:ext cx="8420100" cy="1362075"/>
          </a:xfr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p>
            <a:fld id="{60EF964E-CBBB-413C-9565-27B3C047D4A9}" type="datetimeFigureOut">
              <a:rPr lang="es-ES" smtClean="0"/>
              <a:t>03/07/2025</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A074A0DE-6091-4A55-B6D7-199B366A078C}" type="slidenum">
              <a:rPr lang="es-ES" smtClean="0"/>
              <a:t>‹Nº›</a:t>
            </a:fld>
            <a:endParaRPr lang="es-ES"/>
          </a:p>
        </p:txBody>
      </p:sp>
    </p:spTree>
    <p:extLst>
      <p:ext uri="{BB962C8B-B14F-4D97-AF65-F5344CB8AC3E}">
        <p14:creationId xmlns:p14="http://schemas.microsoft.com/office/powerpoint/2010/main" val="16464226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fecha"/>
          <p:cNvSpPr>
            <a:spLocks noGrp="1"/>
          </p:cNvSpPr>
          <p:nvPr>
            <p:ph type="dt" sz="half" idx="10"/>
          </p:nvPr>
        </p:nvSpPr>
        <p:spPr/>
        <p:txBody>
          <a:bodyPr/>
          <a:lstStyle/>
          <a:p>
            <a:fld id="{60EF964E-CBBB-413C-9565-27B3C047D4A9}" type="datetimeFigureOut">
              <a:rPr lang="es-ES" smtClean="0"/>
              <a:t>03/07/2025</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A074A0DE-6091-4A55-B6D7-199B366A078C}" type="slidenum">
              <a:rPr lang="es-ES" smtClean="0"/>
              <a:t>‹Nº›</a:t>
            </a:fld>
            <a:endParaRPr lang="es-ES"/>
          </a:p>
        </p:txBody>
      </p:sp>
    </p:spTree>
    <p:extLst>
      <p:ext uri="{BB962C8B-B14F-4D97-AF65-F5344CB8AC3E}">
        <p14:creationId xmlns:p14="http://schemas.microsoft.com/office/powerpoint/2010/main" val="13456917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95300" y="274638"/>
            <a:ext cx="8915400" cy="1143000"/>
          </a:xfrm>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6 Marcador de fecha"/>
          <p:cNvSpPr>
            <a:spLocks noGrp="1"/>
          </p:cNvSpPr>
          <p:nvPr>
            <p:ph type="dt" sz="half" idx="10"/>
          </p:nvPr>
        </p:nvSpPr>
        <p:spPr/>
        <p:txBody>
          <a:bodyPr/>
          <a:lstStyle/>
          <a:p>
            <a:fld id="{60EF964E-CBBB-413C-9565-27B3C047D4A9}" type="datetimeFigureOut">
              <a:rPr lang="es-ES" smtClean="0"/>
              <a:t>03/07/2025</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A074A0DE-6091-4A55-B6D7-199B366A078C}" type="slidenum">
              <a:rPr lang="es-ES" smtClean="0"/>
              <a:t>‹Nº›</a:t>
            </a:fld>
            <a:endParaRPr lang="es-ES"/>
          </a:p>
        </p:txBody>
      </p:sp>
    </p:spTree>
    <p:extLst>
      <p:ext uri="{BB962C8B-B14F-4D97-AF65-F5344CB8AC3E}">
        <p14:creationId xmlns:p14="http://schemas.microsoft.com/office/powerpoint/2010/main" val="8825487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fecha"/>
          <p:cNvSpPr>
            <a:spLocks noGrp="1"/>
          </p:cNvSpPr>
          <p:nvPr>
            <p:ph type="dt" sz="half" idx="10"/>
          </p:nvPr>
        </p:nvSpPr>
        <p:spPr/>
        <p:txBody>
          <a:bodyPr/>
          <a:lstStyle/>
          <a:p>
            <a:fld id="{60EF964E-CBBB-413C-9565-27B3C047D4A9}" type="datetimeFigureOut">
              <a:rPr lang="es-ES" smtClean="0"/>
              <a:t>03/07/2025</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A074A0DE-6091-4A55-B6D7-199B366A078C}" type="slidenum">
              <a:rPr lang="es-ES" smtClean="0"/>
              <a:t>‹Nº›</a:t>
            </a:fld>
            <a:endParaRPr lang="es-ES"/>
          </a:p>
        </p:txBody>
      </p:sp>
    </p:spTree>
    <p:extLst>
      <p:ext uri="{BB962C8B-B14F-4D97-AF65-F5344CB8AC3E}">
        <p14:creationId xmlns:p14="http://schemas.microsoft.com/office/powerpoint/2010/main" val="29013944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60EF964E-CBBB-413C-9565-27B3C047D4A9}" type="datetimeFigureOut">
              <a:rPr lang="es-ES" smtClean="0"/>
              <a:t>03/07/2025</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A074A0DE-6091-4A55-B6D7-199B366A078C}" type="slidenum">
              <a:rPr lang="es-ES" smtClean="0"/>
              <a:t>‹Nº›</a:t>
            </a:fld>
            <a:endParaRPr lang="es-ES"/>
          </a:p>
        </p:txBody>
      </p:sp>
    </p:spTree>
    <p:extLst>
      <p:ext uri="{BB962C8B-B14F-4D97-AF65-F5344CB8AC3E}">
        <p14:creationId xmlns:p14="http://schemas.microsoft.com/office/powerpoint/2010/main" val="6120591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95300" y="273050"/>
            <a:ext cx="3259006" cy="1162050"/>
          </a:xfr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60EF964E-CBBB-413C-9565-27B3C047D4A9}" type="datetimeFigureOut">
              <a:rPr lang="es-ES" smtClean="0"/>
              <a:t>03/07/2025</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A074A0DE-6091-4A55-B6D7-199B366A078C}" type="slidenum">
              <a:rPr lang="es-ES" smtClean="0"/>
              <a:t>‹Nº›</a:t>
            </a:fld>
            <a:endParaRPr lang="es-ES"/>
          </a:p>
        </p:txBody>
      </p:sp>
    </p:spTree>
    <p:extLst>
      <p:ext uri="{BB962C8B-B14F-4D97-AF65-F5344CB8AC3E}">
        <p14:creationId xmlns:p14="http://schemas.microsoft.com/office/powerpoint/2010/main" val="39820645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941645" y="4800600"/>
            <a:ext cx="5943600" cy="566738"/>
          </a:xfr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60EF964E-CBBB-413C-9565-27B3C047D4A9}" type="datetimeFigureOut">
              <a:rPr lang="es-ES" smtClean="0"/>
              <a:t>03/07/2025</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A074A0DE-6091-4A55-B6D7-199B366A078C}" type="slidenum">
              <a:rPr lang="es-ES" smtClean="0"/>
              <a:t>‹Nº›</a:t>
            </a:fld>
            <a:endParaRPr lang="es-ES"/>
          </a:p>
        </p:txBody>
      </p:sp>
    </p:spTree>
    <p:extLst>
      <p:ext uri="{BB962C8B-B14F-4D97-AF65-F5344CB8AC3E}">
        <p14:creationId xmlns:p14="http://schemas.microsoft.com/office/powerpoint/2010/main" val="24249842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2 Marcador de texto"/>
          <p:cNvSpPr>
            <a:spLocks noGrp="1"/>
          </p:cNvSpPr>
          <p:nvPr>
            <p:ph type="body" idx="1"/>
          </p:nvPr>
        </p:nvSpPr>
        <p:spPr>
          <a:xfrm>
            <a:off x="495300" y="1600201"/>
            <a:ext cx="89154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2"/>
          </p:nvPr>
        </p:nvSpPr>
        <p:spPr>
          <a:xfrm>
            <a:off x="495300" y="6356351"/>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EF964E-CBBB-413C-9565-27B3C047D4A9}" type="datetimeFigureOut">
              <a:rPr lang="es-ES" smtClean="0"/>
              <a:t>03/07/2025</a:t>
            </a:fld>
            <a:endParaRPr lang="es-ES"/>
          </a:p>
        </p:txBody>
      </p:sp>
      <p:sp>
        <p:nvSpPr>
          <p:cNvPr id="5" name="4 Marcador de pie de página"/>
          <p:cNvSpPr>
            <a:spLocks noGrp="1"/>
          </p:cNvSpPr>
          <p:nvPr>
            <p:ph type="ftr" sz="quarter" idx="3"/>
          </p:nvPr>
        </p:nvSpPr>
        <p:spPr>
          <a:xfrm>
            <a:off x="3384550" y="6356351"/>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7099300" y="6356351"/>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74A0DE-6091-4A55-B6D7-199B366A078C}" type="slidenum">
              <a:rPr lang="es-ES" smtClean="0"/>
              <a:t>‹Nº›</a:t>
            </a:fld>
            <a:endParaRPr lang="es-ES"/>
          </a:p>
        </p:txBody>
      </p:sp>
    </p:spTree>
    <p:extLst>
      <p:ext uri="{BB962C8B-B14F-4D97-AF65-F5344CB8AC3E}">
        <p14:creationId xmlns:p14="http://schemas.microsoft.com/office/powerpoint/2010/main" val="3303674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0.png"/></Relationships>
</file>

<file path=ppt/slides/_rels/slide34.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4.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a:extLst>
              <a:ext uri="{FF2B5EF4-FFF2-40B4-BE49-F238E27FC236}">
                <a16:creationId xmlns:a16="http://schemas.microsoft.com/office/drawing/2014/main" id="{98D38A87-874D-B54E-8748-C984A3549B8B}"/>
              </a:ext>
            </a:extLst>
          </p:cNvPr>
          <p:cNvSpPr txBox="1">
            <a:spLocks/>
          </p:cNvSpPr>
          <p:nvPr/>
        </p:nvSpPr>
        <p:spPr>
          <a:xfrm>
            <a:off x="1136576" y="1628800"/>
            <a:ext cx="8596561" cy="230425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MX" sz="4800" b="1" dirty="0">
                <a:solidFill>
                  <a:schemeClr val="accent1"/>
                </a:solidFill>
                <a:latin typeface="Cambria" panose="02040503050406030204" pitchFamily="18" charset="0"/>
                <a:ea typeface="Cambria" panose="02040503050406030204" pitchFamily="18" charset="0"/>
              </a:rPr>
              <a:t> CAPACITACION EN MANEJO DEFENSIVO Y SEGURIDAD VIAL</a:t>
            </a:r>
          </a:p>
          <a:p>
            <a:r>
              <a:rPr lang="es-MX" sz="3600" b="1" dirty="0">
                <a:solidFill>
                  <a:schemeClr val="bg1">
                    <a:lumMod val="50000"/>
                  </a:schemeClr>
                </a:solidFill>
                <a:latin typeface="Cambria" panose="02040503050406030204" pitchFamily="18" charset="0"/>
                <a:ea typeface="Cambria" panose="02040503050406030204" pitchFamily="18" charset="0"/>
              </a:rPr>
              <a:t> </a:t>
            </a:r>
            <a:endParaRPr lang="es-AR" sz="3600" b="1" dirty="0">
              <a:solidFill>
                <a:schemeClr val="bg1">
                  <a:lumMod val="65000"/>
                </a:schemeClr>
              </a:solidFill>
              <a:latin typeface="Cambria" panose="02040503050406030204" pitchFamily="18" charset="0"/>
              <a:ea typeface="Cambria" panose="02040503050406030204" pitchFamily="18" charset="0"/>
            </a:endParaRPr>
          </a:p>
        </p:txBody>
      </p:sp>
      <p:sp>
        <p:nvSpPr>
          <p:cNvPr id="7" name="CuadroTexto 6"/>
          <p:cNvSpPr txBox="1"/>
          <p:nvPr/>
        </p:nvSpPr>
        <p:spPr>
          <a:xfrm>
            <a:off x="5500217" y="5492851"/>
            <a:ext cx="4232920" cy="1169551"/>
          </a:xfrm>
          <a:prstGeom prst="rect">
            <a:avLst/>
          </a:prstGeom>
          <a:noFill/>
        </p:spPr>
        <p:txBody>
          <a:bodyPr wrap="square" rtlCol="0">
            <a:spAutoFit/>
          </a:bodyPr>
          <a:lstStyle/>
          <a:p>
            <a:pPr algn="r"/>
            <a:r>
              <a:rPr lang="es-MX" sz="1400" b="1" dirty="0"/>
              <a:t>JUAN ADOLFO RIVERO  </a:t>
            </a:r>
          </a:p>
          <a:p>
            <a:pPr algn="r"/>
            <a:endParaRPr lang="es-MX" sz="1400" b="1" dirty="0"/>
          </a:p>
          <a:p>
            <a:pPr algn="r"/>
            <a:r>
              <a:rPr lang="es-MX" sz="1400" dirty="0"/>
              <a:t>Perito </a:t>
            </a:r>
            <a:r>
              <a:rPr lang="es-MX" sz="1400" dirty="0" err="1"/>
              <a:t>Accidentologico</a:t>
            </a:r>
            <a:r>
              <a:rPr lang="es-MX" sz="1400" dirty="0"/>
              <a:t> </a:t>
            </a:r>
          </a:p>
          <a:p>
            <a:pPr algn="r"/>
            <a:r>
              <a:rPr lang="es-MX" sz="1400" dirty="0"/>
              <a:t>Perito </a:t>
            </a:r>
          </a:p>
          <a:p>
            <a:pPr algn="r"/>
            <a:r>
              <a:rPr lang="es-MX" sz="1400" dirty="0"/>
              <a:t>Sección higiene y seguridad  / DGIME</a:t>
            </a:r>
          </a:p>
        </p:txBody>
      </p:sp>
      <p:pic>
        <p:nvPicPr>
          <p:cNvPr id="3" name="Imagen 2" descr="Texto&#10;&#10;El contenido generado por IA puede ser incorrecto.">
            <a:extLst>
              <a:ext uri="{FF2B5EF4-FFF2-40B4-BE49-F238E27FC236}">
                <a16:creationId xmlns:a16="http://schemas.microsoft.com/office/drawing/2014/main" id="{7A807929-5D92-EE1D-DC5A-93A562CF6AB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4528" y="5544815"/>
            <a:ext cx="3312368" cy="1163838"/>
          </a:xfrm>
          <a:prstGeom prst="rect">
            <a:avLst/>
          </a:prstGeom>
        </p:spPr>
      </p:pic>
    </p:spTree>
    <p:extLst>
      <p:ext uri="{BB962C8B-B14F-4D97-AF65-F5344CB8AC3E}">
        <p14:creationId xmlns:p14="http://schemas.microsoft.com/office/powerpoint/2010/main" val="15065642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C145CE4-1F66-3D66-1947-8EE26AB74DD4}"/>
              </a:ext>
            </a:extLst>
          </p:cNvPr>
          <p:cNvSpPr>
            <a:spLocks noGrp="1"/>
          </p:cNvSpPr>
          <p:nvPr>
            <p:ph type="title"/>
          </p:nvPr>
        </p:nvSpPr>
        <p:spPr>
          <a:xfrm>
            <a:off x="495300" y="274638"/>
            <a:ext cx="8915400" cy="994122"/>
          </a:xfrm>
        </p:spPr>
        <p:txBody>
          <a:bodyPr>
            <a:normAutofit fontScale="90000"/>
          </a:bodyPr>
          <a:lstStyle/>
          <a:p>
            <a:r>
              <a:rPr lang="es-AR" dirty="0">
                <a:solidFill>
                  <a:schemeClr val="accent1"/>
                </a:solidFill>
              </a:rPr>
              <a:t>NEUMATICOS</a:t>
            </a:r>
            <a:r>
              <a:rPr lang="es-AR" dirty="0"/>
              <a:t> </a:t>
            </a:r>
            <a:br>
              <a:rPr lang="es-AR" dirty="0"/>
            </a:br>
            <a:endParaRPr lang="es-AR" dirty="0"/>
          </a:p>
        </p:txBody>
      </p:sp>
      <p:pic>
        <p:nvPicPr>
          <p:cNvPr id="5" name="Marcador de contenido 4" descr="Imagen que contiene exterior, lente de la cámara, coche, bicicleta&#10;&#10;El contenido generado por IA puede ser incorrecto.">
            <a:extLst>
              <a:ext uri="{FF2B5EF4-FFF2-40B4-BE49-F238E27FC236}">
                <a16:creationId xmlns:a16="http://schemas.microsoft.com/office/drawing/2014/main" id="{62ECCEB4-AC18-0A0C-D6C2-D5E988C5375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43000" y="1124744"/>
            <a:ext cx="7620000" cy="5458617"/>
          </a:xfrm>
        </p:spPr>
      </p:pic>
    </p:spTree>
    <p:extLst>
      <p:ext uri="{BB962C8B-B14F-4D97-AF65-F5344CB8AC3E}">
        <p14:creationId xmlns:p14="http://schemas.microsoft.com/office/powerpoint/2010/main" val="40587006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79E9554-2F02-7B1B-95A5-42FA5BF086F5}"/>
              </a:ext>
            </a:extLst>
          </p:cNvPr>
          <p:cNvSpPr>
            <a:spLocks noGrp="1"/>
          </p:cNvSpPr>
          <p:nvPr>
            <p:ph type="title"/>
          </p:nvPr>
        </p:nvSpPr>
        <p:spPr>
          <a:xfrm>
            <a:off x="632520" y="620688"/>
            <a:ext cx="8915400" cy="562074"/>
          </a:xfrm>
        </p:spPr>
        <p:txBody>
          <a:bodyPr>
            <a:normAutofit fontScale="90000"/>
          </a:bodyPr>
          <a:lstStyle/>
          <a:p>
            <a:r>
              <a:rPr lang="es-AR" dirty="0">
                <a:solidFill>
                  <a:schemeClr val="accent1"/>
                </a:solidFill>
              </a:rPr>
              <a:t>DIFERENCIAS DE PRESION EN EL INFLADO </a:t>
            </a:r>
          </a:p>
        </p:txBody>
      </p:sp>
      <p:pic>
        <p:nvPicPr>
          <p:cNvPr id="5" name="Marcador de contenido 4" descr="Imagen que contiene Interfaz de usuario gráfica&#10;&#10;El contenido generado por IA puede ser incorrecto.">
            <a:extLst>
              <a:ext uri="{FF2B5EF4-FFF2-40B4-BE49-F238E27FC236}">
                <a16:creationId xmlns:a16="http://schemas.microsoft.com/office/drawing/2014/main" id="{2B5189A3-3D34-B23E-7949-7E2158D6112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20552" y="1600200"/>
            <a:ext cx="8856984" cy="4983162"/>
          </a:xfrm>
        </p:spPr>
      </p:pic>
    </p:spTree>
    <p:extLst>
      <p:ext uri="{BB962C8B-B14F-4D97-AF65-F5344CB8AC3E}">
        <p14:creationId xmlns:p14="http://schemas.microsoft.com/office/powerpoint/2010/main" val="5450209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7BC3189-FF12-7D06-6623-625361B239B1}"/>
              </a:ext>
            </a:extLst>
          </p:cNvPr>
          <p:cNvSpPr>
            <a:spLocks noGrp="1"/>
          </p:cNvSpPr>
          <p:nvPr>
            <p:ph type="title"/>
          </p:nvPr>
        </p:nvSpPr>
        <p:spPr/>
        <p:txBody>
          <a:bodyPr/>
          <a:lstStyle/>
          <a:p>
            <a:endParaRPr lang="es-AR"/>
          </a:p>
        </p:txBody>
      </p:sp>
      <p:pic>
        <p:nvPicPr>
          <p:cNvPr id="5" name="Marcador de contenido 4" descr="Diagrama&#10;&#10;El contenido generado por IA puede ser incorrecto.">
            <a:extLst>
              <a:ext uri="{FF2B5EF4-FFF2-40B4-BE49-F238E27FC236}">
                <a16:creationId xmlns:a16="http://schemas.microsoft.com/office/drawing/2014/main" id="{D9CC0266-9EC8-4219-45A2-59B01AF9B0C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4568" y="116632"/>
            <a:ext cx="8568952" cy="6466730"/>
          </a:xfrm>
        </p:spPr>
      </p:pic>
    </p:spTree>
    <p:extLst>
      <p:ext uri="{BB962C8B-B14F-4D97-AF65-F5344CB8AC3E}">
        <p14:creationId xmlns:p14="http://schemas.microsoft.com/office/powerpoint/2010/main" val="3782154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933F509-66C0-F304-9BFF-AA46E48099AB}"/>
              </a:ext>
            </a:extLst>
          </p:cNvPr>
          <p:cNvSpPr>
            <a:spLocks noGrp="1"/>
          </p:cNvSpPr>
          <p:nvPr>
            <p:ph type="title"/>
          </p:nvPr>
        </p:nvSpPr>
        <p:spPr/>
        <p:txBody>
          <a:bodyPr/>
          <a:lstStyle/>
          <a:p>
            <a:r>
              <a:rPr lang="es-AR" dirty="0">
                <a:solidFill>
                  <a:schemeClr val="accent1"/>
                </a:solidFill>
              </a:rPr>
              <a:t>DISTANCIA DE REACCION</a:t>
            </a:r>
          </a:p>
        </p:txBody>
      </p:sp>
      <p:sp>
        <p:nvSpPr>
          <p:cNvPr id="3" name="Marcador de contenido 2">
            <a:extLst>
              <a:ext uri="{FF2B5EF4-FFF2-40B4-BE49-F238E27FC236}">
                <a16:creationId xmlns:a16="http://schemas.microsoft.com/office/drawing/2014/main" id="{18FDDA5D-6BA1-DF1D-9C80-6B39560856BB}"/>
              </a:ext>
            </a:extLst>
          </p:cNvPr>
          <p:cNvSpPr>
            <a:spLocks noGrp="1"/>
          </p:cNvSpPr>
          <p:nvPr>
            <p:ph idx="1"/>
          </p:nvPr>
        </p:nvSpPr>
        <p:spPr>
          <a:xfrm>
            <a:off x="776536" y="1600201"/>
            <a:ext cx="8634164" cy="4525963"/>
          </a:xfrm>
        </p:spPr>
        <p:txBody>
          <a:bodyPr>
            <a:normAutofit/>
          </a:bodyPr>
          <a:lstStyle/>
          <a:p>
            <a:r>
              <a:rPr lang="es-MX" sz="1800" dirty="0">
                <a:latin typeface="Google Sans"/>
              </a:rPr>
              <a:t>La distancia de reacción es el espacio que recorre un vehículo desde que el conductor percibe un peligro hasta que pisa el pedal del freno. La distancia de frenado es la distancia que recorre el vehículo desde que se pisa el freno hasta que se detiene por completo. En resumen, la distancia de reacción es el tiempo que tarda el conductor en reaccionar, mientras que la distancia de frenado es el tiempo que tarda el vehículo en detenerse una vez que se han aplicado los frenos. </a:t>
            </a:r>
            <a:endParaRPr lang="es-AR" sz="1800" dirty="0">
              <a:latin typeface="Google Sans"/>
            </a:endParaRPr>
          </a:p>
        </p:txBody>
      </p:sp>
      <p:pic>
        <p:nvPicPr>
          <p:cNvPr id="5" name="Imagen 4" descr="Interfaz de usuario gráfica, Diagrama&#10;&#10;El contenido generado por IA puede ser incorrecto.">
            <a:extLst>
              <a:ext uri="{FF2B5EF4-FFF2-40B4-BE49-F238E27FC236}">
                <a16:creationId xmlns:a16="http://schemas.microsoft.com/office/drawing/2014/main" id="{CFBDEB6C-B501-F1FE-5355-139E5DE13D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8584" y="3717032"/>
            <a:ext cx="8202115" cy="2160240"/>
          </a:xfrm>
          <a:prstGeom prst="rect">
            <a:avLst/>
          </a:prstGeom>
        </p:spPr>
      </p:pic>
    </p:spTree>
    <p:extLst>
      <p:ext uri="{BB962C8B-B14F-4D97-AF65-F5344CB8AC3E}">
        <p14:creationId xmlns:p14="http://schemas.microsoft.com/office/powerpoint/2010/main" val="5879496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FB88627-E2EF-C331-E37A-70B56D59C35E}"/>
              </a:ext>
            </a:extLst>
          </p:cNvPr>
          <p:cNvSpPr>
            <a:spLocks noGrp="1"/>
          </p:cNvSpPr>
          <p:nvPr>
            <p:ph type="title"/>
          </p:nvPr>
        </p:nvSpPr>
        <p:spPr/>
        <p:txBody>
          <a:bodyPr/>
          <a:lstStyle/>
          <a:p>
            <a:endParaRPr lang="es-AR"/>
          </a:p>
        </p:txBody>
      </p:sp>
      <p:pic>
        <p:nvPicPr>
          <p:cNvPr id="5" name="Marcador de contenido 4" descr="Escala de tiempo&#10;&#10;El contenido generado por IA puede ser incorrecto.">
            <a:extLst>
              <a:ext uri="{FF2B5EF4-FFF2-40B4-BE49-F238E27FC236}">
                <a16:creationId xmlns:a16="http://schemas.microsoft.com/office/drawing/2014/main" id="{25D63359-F446-1014-C2A6-84B859B3D8D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92560" y="188640"/>
            <a:ext cx="8712967" cy="6394722"/>
          </a:xfrm>
        </p:spPr>
      </p:pic>
    </p:spTree>
    <p:extLst>
      <p:ext uri="{BB962C8B-B14F-4D97-AF65-F5344CB8AC3E}">
        <p14:creationId xmlns:p14="http://schemas.microsoft.com/office/powerpoint/2010/main" val="21108720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33EC45F-392B-A2CF-D209-BAC29404196F}"/>
              </a:ext>
            </a:extLst>
          </p:cNvPr>
          <p:cNvSpPr>
            <a:spLocks noGrp="1"/>
          </p:cNvSpPr>
          <p:nvPr>
            <p:ph type="title"/>
          </p:nvPr>
        </p:nvSpPr>
        <p:spPr/>
        <p:txBody>
          <a:bodyPr/>
          <a:lstStyle/>
          <a:p>
            <a:r>
              <a:rPr lang="es-AR" dirty="0">
                <a:solidFill>
                  <a:schemeClr val="accent1"/>
                </a:solidFill>
              </a:rPr>
              <a:t>DISTANCIA DE SEGURIDAD</a:t>
            </a:r>
          </a:p>
        </p:txBody>
      </p:sp>
      <p:pic>
        <p:nvPicPr>
          <p:cNvPr id="5" name="Marcador de contenido 4" descr="Interfaz de usuario gráfica, Diagrama&#10;&#10;El contenido generado por IA puede ser incorrecto.">
            <a:extLst>
              <a:ext uri="{FF2B5EF4-FFF2-40B4-BE49-F238E27FC236}">
                <a16:creationId xmlns:a16="http://schemas.microsoft.com/office/drawing/2014/main" id="{676091C9-7D28-FE36-E4D6-9649EA08E28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24607" y="3429000"/>
            <a:ext cx="7416825" cy="3429000"/>
          </a:xfrm>
        </p:spPr>
      </p:pic>
      <p:sp>
        <p:nvSpPr>
          <p:cNvPr id="7" name="CuadroTexto 6">
            <a:extLst>
              <a:ext uri="{FF2B5EF4-FFF2-40B4-BE49-F238E27FC236}">
                <a16:creationId xmlns:a16="http://schemas.microsoft.com/office/drawing/2014/main" id="{A516DDA0-DC13-A210-8C7E-AF9B7E9DAA90}"/>
              </a:ext>
            </a:extLst>
          </p:cNvPr>
          <p:cNvSpPr txBox="1"/>
          <p:nvPr/>
        </p:nvSpPr>
        <p:spPr>
          <a:xfrm>
            <a:off x="1424608" y="1795707"/>
            <a:ext cx="7416825" cy="1477328"/>
          </a:xfrm>
          <a:prstGeom prst="rect">
            <a:avLst/>
          </a:prstGeom>
          <a:noFill/>
        </p:spPr>
        <p:txBody>
          <a:bodyPr wrap="square">
            <a:spAutoFit/>
          </a:bodyPr>
          <a:lstStyle/>
          <a:p>
            <a:r>
              <a:rPr lang="es-MX" b="0" i="0" dirty="0">
                <a:solidFill>
                  <a:srgbClr val="001D35"/>
                </a:solidFill>
                <a:effectLst/>
                <a:latin typeface="Google Sans"/>
              </a:rPr>
              <a:t>La distancia de seguridad entre vehículos es crucial para evitar colisiones por alcance. Se recomienda mantener una distancia equivalente a 3 segundos, especialmente en condiciones de tráfico y clima favorables. En situaciones más exigentes, como altas velocidades, clima adverso o vehículos de gran tamaño, se sugiere aumentar esta distancia </a:t>
            </a:r>
            <a:r>
              <a:rPr lang="es-MX" b="0" i="0">
                <a:solidFill>
                  <a:srgbClr val="001D35"/>
                </a:solidFill>
                <a:effectLst/>
                <a:latin typeface="Google Sans"/>
              </a:rPr>
              <a:t>a 4 o 6 </a:t>
            </a:r>
            <a:r>
              <a:rPr lang="es-MX" b="0" i="0" dirty="0">
                <a:solidFill>
                  <a:srgbClr val="001D35"/>
                </a:solidFill>
                <a:effectLst/>
                <a:latin typeface="Google Sans"/>
              </a:rPr>
              <a:t>segundos. </a:t>
            </a:r>
            <a:endParaRPr lang="es-AR" dirty="0"/>
          </a:p>
        </p:txBody>
      </p:sp>
    </p:spTree>
    <p:extLst>
      <p:ext uri="{BB962C8B-B14F-4D97-AF65-F5344CB8AC3E}">
        <p14:creationId xmlns:p14="http://schemas.microsoft.com/office/powerpoint/2010/main" val="4639759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05A1FC2-5087-30AC-F4B4-002FAE8979A3}"/>
              </a:ext>
            </a:extLst>
          </p:cNvPr>
          <p:cNvSpPr>
            <a:spLocks noGrp="1"/>
          </p:cNvSpPr>
          <p:nvPr>
            <p:ph type="title"/>
          </p:nvPr>
        </p:nvSpPr>
        <p:spPr/>
        <p:txBody>
          <a:bodyPr/>
          <a:lstStyle/>
          <a:p>
            <a:r>
              <a:rPr lang="es-AR" dirty="0">
                <a:solidFill>
                  <a:schemeClr val="accent1"/>
                </a:solidFill>
              </a:rPr>
              <a:t>FACTOR AMBIENTAL</a:t>
            </a:r>
          </a:p>
        </p:txBody>
      </p:sp>
      <p:sp>
        <p:nvSpPr>
          <p:cNvPr id="3" name="Marcador de contenido 2">
            <a:extLst>
              <a:ext uri="{FF2B5EF4-FFF2-40B4-BE49-F238E27FC236}">
                <a16:creationId xmlns:a16="http://schemas.microsoft.com/office/drawing/2014/main" id="{EE1B14DB-CB5B-F758-5214-FAD4FE7D9678}"/>
              </a:ext>
            </a:extLst>
          </p:cNvPr>
          <p:cNvSpPr>
            <a:spLocks noGrp="1"/>
          </p:cNvSpPr>
          <p:nvPr>
            <p:ph idx="1"/>
          </p:nvPr>
        </p:nvSpPr>
        <p:spPr>
          <a:xfrm>
            <a:off x="1208584" y="1600201"/>
            <a:ext cx="8202116" cy="4525963"/>
          </a:xfrm>
        </p:spPr>
        <p:txBody>
          <a:bodyPr/>
          <a:lstStyle/>
          <a:p>
            <a:pPr>
              <a:buFont typeface="Wingdings" panose="05000000000000000000" pitchFamily="2" charset="2"/>
              <a:buChar char="v"/>
            </a:pPr>
            <a:r>
              <a:rPr lang="es-AR" dirty="0">
                <a:solidFill>
                  <a:schemeClr val="accent1"/>
                </a:solidFill>
              </a:rPr>
              <a:t>Niebla</a:t>
            </a:r>
          </a:p>
          <a:p>
            <a:pPr>
              <a:buFont typeface="Wingdings" panose="05000000000000000000" pitchFamily="2" charset="2"/>
              <a:buChar char="v"/>
            </a:pPr>
            <a:r>
              <a:rPr lang="es-AR" dirty="0">
                <a:solidFill>
                  <a:schemeClr val="accent1"/>
                </a:solidFill>
              </a:rPr>
              <a:t>Humo</a:t>
            </a:r>
          </a:p>
          <a:p>
            <a:pPr>
              <a:buFont typeface="Wingdings" panose="05000000000000000000" pitchFamily="2" charset="2"/>
              <a:buChar char="v"/>
            </a:pPr>
            <a:r>
              <a:rPr lang="es-AR" dirty="0">
                <a:solidFill>
                  <a:schemeClr val="accent1"/>
                </a:solidFill>
              </a:rPr>
              <a:t>Lluvia</a:t>
            </a:r>
          </a:p>
          <a:p>
            <a:pPr>
              <a:buFont typeface="Wingdings" panose="05000000000000000000" pitchFamily="2" charset="2"/>
              <a:buChar char="v"/>
            </a:pPr>
            <a:r>
              <a:rPr lang="es-AR" dirty="0">
                <a:solidFill>
                  <a:schemeClr val="accent1"/>
                </a:solidFill>
              </a:rPr>
              <a:t>Conducción nocturna </a:t>
            </a:r>
          </a:p>
        </p:txBody>
      </p:sp>
    </p:spTree>
    <p:extLst>
      <p:ext uri="{BB962C8B-B14F-4D97-AF65-F5344CB8AC3E}">
        <p14:creationId xmlns:p14="http://schemas.microsoft.com/office/powerpoint/2010/main" val="23575843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704D758-2D99-8E3D-908F-5AFD5A280987}"/>
              </a:ext>
            </a:extLst>
          </p:cNvPr>
          <p:cNvSpPr>
            <a:spLocks noGrp="1"/>
          </p:cNvSpPr>
          <p:nvPr>
            <p:ph type="title"/>
          </p:nvPr>
        </p:nvSpPr>
        <p:spPr/>
        <p:txBody>
          <a:bodyPr/>
          <a:lstStyle/>
          <a:p>
            <a:endParaRPr lang="es-AR"/>
          </a:p>
        </p:txBody>
      </p:sp>
      <p:pic>
        <p:nvPicPr>
          <p:cNvPr id="5" name="Marcador de contenido 4" descr="Imagen digital de una carretera&#10;&#10;El contenido generado por IA puede ser incorrecto.">
            <a:extLst>
              <a:ext uri="{FF2B5EF4-FFF2-40B4-BE49-F238E27FC236}">
                <a16:creationId xmlns:a16="http://schemas.microsoft.com/office/drawing/2014/main" id="{03B2641F-4278-501D-3A2C-050521C0E19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48544" y="404664"/>
            <a:ext cx="8915400" cy="6336704"/>
          </a:xfrm>
        </p:spPr>
      </p:pic>
    </p:spTree>
    <p:extLst>
      <p:ext uri="{BB962C8B-B14F-4D97-AF65-F5344CB8AC3E}">
        <p14:creationId xmlns:p14="http://schemas.microsoft.com/office/powerpoint/2010/main" val="35540812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6CF089C-519C-1387-664C-6351EEDC8B5D}"/>
              </a:ext>
            </a:extLst>
          </p:cNvPr>
          <p:cNvSpPr>
            <a:spLocks noGrp="1"/>
          </p:cNvSpPr>
          <p:nvPr>
            <p:ph type="title"/>
          </p:nvPr>
        </p:nvSpPr>
        <p:spPr/>
        <p:txBody>
          <a:bodyPr/>
          <a:lstStyle/>
          <a:p>
            <a:endParaRPr lang="es-AR"/>
          </a:p>
        </p:txBody>
      </p:sp>
      <p:pic>
        <p:nvPicPr>
          <p:cNvPr id="5" name="Marcador de contenido 4" descr="Interfaz de usuario gráfica, Texto, Aplicación&#10;&#10;El contenido generado por IA puede ser incorrecto.">
            <a:extLst>
              <a:ext uri="{FF2B5EF4-FFF2-40B4-BE49-F238E27FC236}">
                <a16:creationId xmlns:a16="http://schemas.microsoft.com/office/drawing/2014/main" id="{85B95DD6-1D88-63F9-1CDA-B56734F4F07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48544" y="274638"/>
            <a:ext cx="8915400" cy="6466730"/>
          </a:xfrm>
        </p:spPr>
      </p:pic>
    </p:spTree>
    <p:extLst>
      <p:ext uri="{BB962C8B-B14F-4D97-AF65-F5344CB8AC3E}">
        <p14:creationId xmlns:p14="http://schemas.microsoft.com/office/powerpoint/2010/main" val="34751570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0F60508-DD5D-30E4-A67B-D4C96263FA08}"/>
              </a:ext>
            </a:extLst>
          </p:cNvPr>
          <p:cNvSpPr>
            <a:spLocks noGrp="1"/>
          </p:cNvSpPr>
          <p:nvPr>
            <p:ph type="title"/>
          </p:nvPr>
        </p:nvSpPr>
        <p:spPr/>
        <p:txBody>
          <a:bodyPr/>
          <a:lstStyle/>
          <a:p>
            <a:endParaRPr lang="es-AR"/>
          </a:p>
        </p:txBody>
      </p:sp>
      <p:pic>
        <p:nvPicPr>
          <p:cNvPr id="5" name="Marcador de contenido 4" descr="Texto&#10;&#10;El contenido generado por IA puede ser incorrecto.">
            <a:extLst>
              <a:ext uri="{FF2B5EF4-FFF2-40B4-BE49-F238E27FC236}">
                <a16:creationId xmlns:a16="http://schemas.microsoft.com/office/drawing/2014/main" id="{A41FB085-71C3-ADCC-0DEB-C2A3DE68B1A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62136" y="274638"/>
            <a:ext cx="8915400" cy="6466730"/>
          </a:xfrm>
        </p:spPr>
      </p:pic>
    </p:spTree>
    <p:extLst>
      <p:ext uri="{BB962C8B-B14F-4D97-AF65-F5344CB8AC3E}">
        <p14:creationId xmlns:p14="http://schemas.microsoft.com/office/powerpoint/2010/main" val="27448071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00935" y="332656"/>
            <a:ext cx="8195320" cy="747464"/>
          </a:xfrm>
        </p:spPr>
        <p:txBody>
          <a:bodyPr>
            <a:noAutofit/>
          </a:bodyPr>
          <a:lstStyle/>
          <a:p>
            <a:r>
              <a:rPr lang="es-MX" sz="3600" dirty="0">
                <a:solidFill>
                  <a:schemeClr val="accent1"/>
                </a:solidFill>
                <a:latin typeface="Cambria" panose="02040503050406030204" pitchFamily="18" charset="0"/>
                <a:ea typeface="Cambria" panose="02040503050406030204" pitchFamily="18" charset="0"/>
              </a:rPr>
              <a:t>ESTADISTICAS  </a:t>
            </a:r>
          </a:p>
        </p:txBody>
      </p:sp>
      <p:sp>
        <p:nvSpPr>
          <p:cNvPr id="3" name="Marcador de contenido 2"/>
          <p:cNvSpPr>
            <a:spLocks noGrp="1"/>
          </p:cNvSpPr>
          <p:nvPr>
            <p:ph idx="1"/>
          </p:nvPr>
        </p:nvSpPr>
        <p:spPr>
          <a:xfrm>
            <a:off x="1136576" y="2420888"/>
            <a:ext cx="8195320" cy="2664296"/>
          </a:xfrm>
        </p:spPr>
        <p:txBody>
          <a:bodyPr>
            <a:normAutofit/>
          </a:bodyPr>
          <a:lstStyle/>
          <a:p>
            <a:pPr>
              <a:buClr>
                <a:schemeClr val="accent1"/>
              </a:buClr>
            </a:pPr>
            <a:r>
              <a:rPr lang="es-MX" sz="1600"/>
              <a:t> </a:t>
            </a:r>
          </a:p>
          <a:p>
            <a:pPr>
              <a:buClr>
                <a:schemeClr val="accent1"/>
              </a:buClr>
            </a:pPr>
            <a:endParaRPr lang="es-MX" sz="1600"/>
          </a:p>
          <a:p>
            <a:pPr>
              <a:buClr>
                <a:schemeClr val="accent1"/>
              </a:buClr>
            </a:pPr>
            <a:endParaRPr lang="es-MX" sz="1600"/>
          </a:p>
          <a:p>
            <a:pPr>
              <a:buClr>
                <a:schemeClr val="accent1"/>
              </a:buClr>
            </a:pPr>
            <a:endParaRPr lang="es-MX" sz="1600" dirty="0"/>
          </a:p>
        </p:txBody>
      </p:sp>
      <p:pic>
        <p:nvPicPr>
          <p:cNvPr id="5" name="Imagen 4" descr="Diagrama&#10;&#10;El contenido generado por IA puede ser incorrecto.">
            <a:extLst>
              <a:ext uri="{FF2B5EF4-FFF2-40B4-BE49-F238E27FC236}">
                <a16:creationId xmlns:a16="http://schemas.microsoft.com/office/drawing/2014/main" id="{07D4A0A4-72D6-3BD5-AA71-DD5E0F48EE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2599" y="1080120"/>
            <a:ext cx="8043655" cy="5345832"/>
          </a:xfrm>
          <a:prstGeom prst="rect">
            <a:avLst/>
          </a:prstGeom>
        </p:spPr>
      </p:pic>
    </p:spTree>
    <p:extLst>
      <p:ext uri="{BB962C8B-B14F-4D97-AF65-F5344CB8AC3E}">
        <p14:creationId xmlns:p14="http://schemas.microsoft.com/office/powerpoint/2010/main" val="4159678895"/>
      </p:ext>
    </p:extLst>
  </p:cSld>
  <p:clrMapOvr>
    <a:overrideClrMapping bg1="lt1" tx1="dk1" bg2="lt2" tx2="dk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1B97239-C077-0A4B-A4E0-3A9E055B95FA}"/>
              </a:ext>
            </a:extLst>
          </p:cNvPr>
          <p:cNvSpPr>
            <a:spLocks noGrp="1"/>
          </p:cNvSpPr>
          <p:nvPr>
            <p:ph type="title"/>
          </p:nvPr>
        </p:nvSpPr>
        <p:spPr/>
        <p:txBody>
          <a:bodyPr/>
          <a:lstStyle/>
          <a:p>
            <a:endParaRPr lang="es-AR"/>
          </a:p>
        </p:txBody>
      </p:sp>
      <p:pic>
        <p:nvPicPr>
          <p:cNvPr id="5" name="Marcador de contenido 4" descr="Interfaz de usuario gráfica, Aplicación&#10;&#10;El contenido generado por IA puede ser incorrecto.">
            <a:extLst>
              <a:ext uri="{FF2B5EF4-FFF2-40B4-BE49-F238E27FC236}">
                <a16:creationId xmlns:a16="http://schemas.microsoft.com/office/drawing/2014/main" id="{B955599A-F672-9CA8-4EDE-D424792D163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48544" y="274638"/>
            <a:ext cx="8958318" cy="6466730"/>
          </a:xfrm>
        </p:spPr>
      </p:pic>
    </p:spTree>
    <p:extLst>
      <p:ext uri="{BB962C8B-B14F-4D97-AF65-F5344CB8AC3E}">
        <p14:creationId xmlns:p14="http://schemas.microsoft.com/office/powerpoint/2010/main" val="30912303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DAE7238-D0BC-8FB3-5FBC-8CCFE1EB7F45}"/>
              </a:ext>
            </a:extLst>
          </p:cNvPr>
          <p:cNvSpPr>
            <a:spLocks noGrp="1"/>
          </p:cNvSpPr>
          <p:nvPr>
            <p:ph type="title"/>
          </p:nvPr>
        </p:nvSpPr>
        <p:spPr/>
        <p:txBody>
          <a:bodyPr/>
          <a:lstStyle/>
          <a:p>
            <a:endParaRPr lang="es-AR"/>
          </a:p>
        </p:txBody>
      </p:sp>
      <p:pic>
        <p:nvPicPr>
          <p:cNvPr id="5" name="Marcador de contenido 4" descr="Interfaz de usuario gráfica&#10;&#10;El contenido generado por IA puede ser incorrecto.">
            <a:extLst>
              <a:ext uri="{FF2B5EF4-FFF2-40B4-BE49-F238E27FC236}">
                <a16:creationId xmlns:a16="http://schemas.microsoft.com/office/drawing/2014/main" id="{3235E7F5-1197-6BC4-3439-DB95277A1A8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48544" y="274638"/>
            <a:ext cx="8915400" cy="6466730"/>
          </a:xfrm>
        </p:spPr>
      </p:pic>
    </p:spTree>
    <p:extLst>
      <p:ext uri="{BB962C8B-B14F-4D97-AF65-F5344CB8AC3E}">
        <p14:creationId xmlns:p14="http://schemas.microsoft.com/office/powerpoint/2010/main" val="41845811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E4B82A-4936-6F35-6217-E956C0E20618}"/>
              </a:ext>
            </a:extLst>
          </p:cNvPr>
          <p:cNvSpPr>
            <a:spLocks noGrp="1"/>
          </p:cNvSpPr>
          <p:nvPr>
            <p:ph type="title"/>
          </p:nvPr>
        </p:nvSpPr>
        <p:spPr/>
        <p:txBody>
          <a:bodyPr/>
          <a:lstStyle/>
          <a:p>
            <a:endParaRPr lang="es-AR"/>
          </a:p>
        </p:txBody>
      </p:sp>
      <p:pic>
        <p:nvPicPr>
          <p:cNvPr id="5" name="Marcador de contenido 4" descr="Imagen de la pantalla de un celular con texto e imagen&#10;&#10;El contenido generado por IA puede ser incorrecto.">
            <a:extLst>
              <a:ext uri="{FF2B5EF4-FFF2-40B4-BE49-F238E27FC236}">
                <a16:creationId xmlns:a16="http://schemas.microsoft.com/office/drawing/2014/main" id="{63D32349-2B44-63D3-FAE3-949469A9BD7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62136" y="274638"/>
            <a:ext cx="8915400" cy="6466730"/>
          </a:xfrm>
        </p:spPr>
      </p:pic>
    </p:spTree>
    <p:extLst>
      <p:ext uri="{BB962C8B-B14F-4D97-AF65-F5344CB8AC3E}">
        <p14:creationId xmlns:p14="http://schemas.microsoft.com/office/powerpoint/2010/main" val="33974663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3A93CA2-B71B-164D-1F63-7E448E11F4CC}"/>
              </a:ext>
            </a:extLst>
          </p:cNvPr>
          <p:cNvSpPr>
            <a:spLocks noGrp="1"/>
          </p:cNvSpPr>
          <p:nvPr>
            <p:ph type="title"/>
          </p:nvPr>
        </p:nvSpPr>
        <p:spPr/>
        <p:txBody>
          <a:bodyPr/>
          <a:lstStyle/>
          <a:p>
            <a:endParaRPr lang="es-AR"/>
          </a:p>
        </p:txBody>
      </p:sp>
      <p:pic>
        <p:nvPicPr>
          <p:cNvPr id="4" name="Marcador de contenido 3">
            <a:extLst>
              <a:ext uri="{FF2B5EF4-FFF2-40B4-BE49-F238E27FC236}">
                <a16:creationId xmlns:a16="http://schemas.microsoft.com/office/drawing/2014/main" id="{7B2FA9A7-7B5A-54D8-78FD-4E468D725009}"/>
              </a:ext>
            </a:extLst>
          </p:cNvPr>
          <p:cNvPicPr>
            <a:picLocks noGrp="1" noChangeAspect="1"/>
          </p:cNvPicPr>
          <p:nvPr>
            <p:ph idx="1"/>
          </p:nvPr>
        </p:nvPicPr>
        <p:blipFill>
          <a:blip r:embed="rId2"/>
          <a:stretch>
            <a:fillRect/>
          </a:stretch>
        </p:blipFill>
        <p:spPr>
          <a:xfrm>
            <a:off x="848544" y="274638"/>
            <a:ext cx="8915400" cy="6308724"/>
          </a:xfrm>
          <a:prstGeom prst="rect">
            <a:avLst/>
          </a:prstGeom>
        </p:spPr>
      </p:pic>
    </p:spTree>
    <p:extLst>
      <p:ext uri="{BB962C8B-B14F-4D97-AF65-F5344CB8AC3E}">
        <p14:creationId xmlns:p14="http://schemas.microsoft.com/office/powerpoint/2010/main" val="29234016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1B6D801-8AB7-6E99-F187-50A01DCC9D81}"/>
              </a:ext>
            </a:extLst>
          </p:cNvPr>
          <p:cNvSpPr>
            <a:spLocks noGrp="1"/>
          </p:cNvSpPr>
          <p:nvPr>
            <p:ph type="title"/>
          </p:nvPr>
        </p:nvSpPr>
        <p:spPr/>
        <p:txBody>
          <a:bodyPr/>
          <a:lstStyle/>
          <a:p>
            <a:endParaRPr lang="es-AR"/>
          </a:p>
        </p:txBody>
      </p:sp>
      <p:pic>
        <p:nvPicPr>
          <p:cNvPr id="5" name="Marcador de contenido 4" descr="Mapa&#10;&#10;El contenido generado por IA puede ser incorrecto.">
            <a:extLst>
              <a:ext uri="{FF2B5EF4-FFF2-40B4-BE49-F238E27FC236}">
                <a16:creationId xmlns:a16="http://schemas.microsoft.com/office/drawing/2014/main" id="{E974C783-C207-2A43-06BC-58CF96D029D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48544" y="188640"/>
            <a:ext cx="8915400" cy="6552728"/>
          </a:xfrm>
        </p:spPr>
      </p:pic>
    </p:spTree>
    <p:extLst>
      <p:ext uri="{BB962C8B-B14F-4D97-AF65-F5344CB8AC3E}">
        <p14:creationId xmlns:p14="http://schemas.microsoft.com/office/powerpoint/2010/main" val="9879510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9D2EE1-442F-E580-EA88-9E59ED9059CA}"/>
              </a:ext>
            </a:extLst>
          </p:cNvPr>
          <p:cNvSpPr>
            <a:spLocks noGrp="1"/>
          </p:cNvSpPr>
          <p:nvPr>
            <p:ph type="title"/>
          </p:nvPr>
        </p:nvSpPr>
        <p:spPr/>
        <p:txBody>
          <a:bodyPr/>
          <a:lstStyle/>
          <a:p>
            <a:endParaRPr lang="es-AR"/>
          </a:p>
        </p:txBody>
      </p:sp>
      <p:pic>
        <p:nvPicPr>
          <p:cNvPr id="5" name="Marcador de contenido 4" descr="Interfaz de usuario gráfica, Aplicación&#10;&#10;El contenido generado por IA puede ser incorrecto.">
            <a:extLst>
              <a:ext uri="{FF2B5EF4-FFF2-40B4-BE49-F238E27FC236}">
                <a16:creationId xmlns:a16="http://schemas.microsoft.com/office/drawing/2014/main" id="{3B2308C1-9DBE-2199-C618-34A22B07CA6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20552" y="274638"/>
            <a:ext cx="8915400" cy="6466730"/>
          </a:xfrm>
        </p:spPr>
      </p:pic>
    </p:spTree>
    <p:extLst>
      <p:ext uri="{BB962C8B-B14F-4D97-AF65-F5344CB8AC3E}">
        <p14:creationId xmlns:p14="http://schemas.microsoft.com/office/powerpoint/2010/main" val="32311935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371382F-6FA0-F097-0241-8BE1B82DAB0B}"/>
              </a:ext>
            </a:extLst>
          </p:cNvPr>
          <p:cNvSpPr>
            <a:spLocks noGrp="1"/>
          </p:cNvSpPr>
          <p:nvPr>
            <p:ph type="title"/>
          </p:nvPr>
        </p:nvSpPr>
        <p:spPr/>
        <p:txBody>
          <a:bodyPr/>
          <a:lstStyle/>
          <a:p>
            <a:endParaRPr lang="es-AR"/>
          </a:p>
        </p:txBody>
      </p:sp>
      <p:pic>
        <p:nvPicPr>
          <p:cNvPr id="5" name="Marcador de contenido 4" descr="Texto&#10;&#10;El contenido generado por IA puede ser incorrecto.">
            <a:extLst>
              <a:ext uri="{FF2B5EF4-FFF2-40B4-BE49-F238E27FC236}">
                <a16:creationId xmlns:a16="http://schemas.microsoft.com/office/drawing/2014/main" id="{B322C390-06EE-BF07-7E2F-DA59D67157B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48544" y="274638"/>
            <a:ext cx="8915400" cy="6466730"/>
          </a:xfrm>
        </p:spPr>
      </p:pic>
    </p:spTree>
    <p:extLst>
      <p:ext uri="{BB962C8B-B14F-4D97-AF65-F5344CB8AC3E}">
        <p14:creationId xmlns:p14="http://schemas.microsoft.com/office/powerpoint/2010/main" val="37154197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D3841BB-08C1-D001-8260-4213CD2A24B9}"/>
              </a:ext>
            </a:extLst>
          </p:cNvPr>
          <p:cNvSpPr>
            <a:spLocks noGrp="1"/>
          </p:cNvSpPr>
          <p:nvPr>
            <p:ph type="title"/>
          </p:nvPr>
        </p:nvSpPr>
        <p:spPr/>
        <p:txBody>
          <a:bodyPr/>
          <a:lstStyle/>
          <a:p>
            <a:endParaRPr lang="es-AR"/>
          </a:p>
        </p:txBody>
      </p:sp>
      <p:pic>
        <p:nvPicPr>
          <p:cNvPr id="5" name="Marcador de contenido 4" descr="Interfaz de usuario gráfica&#10;&#10;El contenido generado por IA puede ser incorrecto.">
            <a:extLst>
              <a:ext uri="{FF2B5EF4-FFF2-40B4-BE49-F238E27FC236}">
                <a16:creationId xmlns:a16="http://schemas.microsoft.com/office/drawing/2014/main" id="{44FA0941-AFDE-701B-6E29-FC8B7D5D680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4568" y="188640"/>
            <a:ext cx="8568952" cy="6394722"/>
          </a:xfrm>
        </p:spPr>
      </p:pic>
    </p:spTree>
    <p:extLst>
      <p:ext uri="{BB962C8B-B14F-4D97-AF65-F5344CB8AC3E}">
        <p14:creationId xmlns:p14="http://schemas.microsoft.com/office/powerpoint/2010/main" val="22768959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C84CD8D-4378-83A6-FC02-4CBA34C5D5CE}"/>
              </a:ext>
            </a:extLst>
          </p:cNvPr>
          <p:cNvSpPr>
            <a:spLocks noGrp="1"/>
          </p:cNvSpPr>
          <p:nvPr>
            <p:ph type="title"/>
          </p:nvPr>
        </p:nvSpPr>
        <p:spPr/>
        <p:txBody>
          <a:bodyPr/>
          <a:lstStyle/>
          <a:p>
            <a:endParaRPr lang="es-AR"/>
          </a:p>
        </p:txBody>
      </p:sp>
      <p:pic>
        <p:nvPicPr>
          <p:cNvPr id="5" name="Marcador de contenido 4" descr="Imagen que contiene Mapa&#10;&#10;El contenido generado por IA puede ser incorrecto.">
            <a:extLst>
              <a:ext uri="{FF2B5EF4-FFF2-40B4-BE49-F238E27FC236}">
                <a16:creationId xmlns:a16="http://schemas.microsoft.com/office/drawing/2014/main" id="{4F28D7EE-787C-3625-BC91-00BB76071A5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4568" y="274638"/>
            <a:ext cx="8496944" cy="6308724"/>
          </a:xfrm>
        </p:spPr>
      </p:pic>
    </p:spTree>
    <p:extLst>
      <p:ext uri="{BB962C8B-B14F-4D97-AF65-F5344CB8AC3E}">
        <p14:creationId xmlns:p14="http://schemas.microsoft.com/office/powerpoint/2010/main" val="1021646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99AE031-DFE1-B370-A9B4-418D1CB6E29B}"/>
              </a:ext>
            </a:extLst>
          </p:cNvPr>
          <p:cNvSpPr>
            <a:spLocks noGrp="1"/>
          </p:cNvSpPr>
          <p:nvPr>
            <p:ph type="title"/>
          </p:nvPr>
        </p:nvSpPr>
        <p:spPr>
          <a:xfrm>
            <a:off x="495300" y="274638"/>
            <a:ext cx="8915400" cy="850106"/>
          </a:xfrm>
        </p:spPr>
        <p:txBody>
          <a:bodyPr/>
          <a:lstStyle/>
          <a:p>
            <a:r>
              <a:rPr lang="es-AR" dirty="0" err="1">
                <a:solidFill>
                  <a:schemeClr val="accent1"/>
                </a:solidFill>
              </a:rPr>
              <a:t>Hidroplaneo</a:t>
            </a:r>
            <a:r>
              <a:rPr lang="es-AR" dirty="0"/>
              <a:t> </a:t>
            </a:r>
          </a:p>
        </p:txBody>
      </p:sp>
      <p:pic>
        <p:nvPicPr>
          <p:cNvPr id="5" name="Marcador de contenido 4" descr="Una captura de pantalla de un celular con texto e imagen&#10;&#10;El contenido generado por IA puede ser incorrecto.">
            <a:extLst>
              <a:ext uri="{FF2B5EF4-FFF2-40B4-BE49-F238E27FC236}">
                <a16:creationId xmlns:a16="http://schemas.microsoft.com/office/drawing/2014/main" id="{E17DCF1D-CC82-2CEB-7E20-56D1BCC7B70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76536" y="3429000"/>
            <a:ext cx="8915400" cy="3312368"/>
          </a:xfrm>
        </p:spPr>
      </p:pic>
      <p:sp>
        <p:nvSpPr>
          <p:cNvPr id="7" name="CuadroTexto 6">
            <a:extLst>
              <a:ext uri="{FF2B5EF4-FFF2-40B4-BE49-F238E27FC236}">
                <a16:creationId xmlns:a16="http://schemas.microsoft.com/office/drawing/2014/main" id="{26A17945-4C4E-DCAA-F32B-22C163731213}"/>
              </a:ext>
            </a:extLst>
          </p:cNvPr>
          <p:cNvSpPr txBox="1"/>
          <p:nvPr/>
        </p:nvSpPr>
        <p:spPr>
          <a:xfrm>
            <a:off x="1021768" y="1484784"/>
            <a:ext cx="8424936" cy="1754326"/>
          </a:xfrm>
          <a:prstGeom prst="rect">
            <a:avLst/>
          </a:prstGeom>
          <a:noFill/>
        </p:spPr>
        <p:txBody>
          <a:bodyPr wrap="square">
            <a:spAutoFit/>
          </a:bodyPr>
          <a:lstStyle/>
          <a:p>
            <a:r>
              <a:rPr lang="es-MX" dirty="0">
                <a:latin typeface="Google Sans"/>
              </a:rPr>
              <a:t>El </a:t>
            </a:r>
            <a:r>
              <a:rPr lang="es-MX" dirty="0" err="1">
                <a:latin typeface="Google Sans"/>
              </a:rPr>
              <a:t>aquaplaning</a:t>
            </a:r>
            <a:r>
              <a:rPr lang="es-MX" dirty="0">
                <a:latin typeface="Google Sans"/>
              </a:rPr>
              <a:t>, también conocido como </a:t>
            </a:r>
            <a:r>
              <a:rPr lang="es-MX" dirty="0" err="1">
                <a:latin typeface="Google Sans"/>
              </a:rPr>
              <a:t>hidroplaneo</a:t>
            </a:r>
            <a:r>
              <a:rPr lang="es-MX" dirty="0">
                <a:latin typeface="Google Sans"/>
              </a:rPr>
              <a:t>, es un fenómeno que ocurre cuando un vehículo, al circular a cierta velocidad sobre una superficie mojada, pierde contacto con el asfalto debido a la acumulación de agua entre los neumáticos y la carretera. Esto provoca la pérdida de control del vehículo, ya que los neumáticos ya no pueden adherirse al suelo y, por lo tanto, no responden a la dirección, el frenado o la aceleración. </a:t>
            </a:r>
            <a:endParaRPr lang="es-AR" dirty="0">
              <a:latin typeface="Google Sans"/>
            </a:endParaRPr>
          </a:p>
        </p:txBody>
      </p:sp>
    </p:spTree>
    <p:extLst>
      <p:ext uri="{BB962C8B-B14F-4D97-AF65-F5344CB8AC3E}">
        <p14:creationId xmlns:p14="http://schemas.microsoft.com/office/powerpoint/2010/main" val="12746521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2C0030-718A-9CD9-26DC-04C1B2611FDF}"/>
              </a:ext>
            </a:extLst>
          </p:cNvPr>
          <p:cNvSpPr>
            <a:spLocks noGrp="1"/>
          </p:cNvSpPr>
          <p:nvPr>
            <p:ph type="title"/>
          </p:nvPr>
        </p:nvSpPr>
        <p:spPr/>
        <p:txBody>
          <a:bodyPr/>
          <a:lstStyle/>
          <a:p>
            <a:r>
              <a:rPr lang="es-AR" dirty="0">
                <a:solidFill>
                  <a:schemeClr val="accent1"/>
                </a:solidFill>
              </a:rPr>
              <a:t>DEFINICION DE SEGURIDAD VIAL</a:t>
            </a:r>
          </a:p>
        </p:txBody>
      </p:sp>
      <p:sp>
        <p:nvSpPr>
          <p:cNvPr id="3" name="Marcador de contenido 2">
            <a:extLst>
              <a:ext uri="{FF2B5EF4-FFF2-40B4-BE49-F238E27FC236}">
                <a16:creationId xmlns:a16="http://schemas.microsoft.com/office/drawing/2014/main" id="{85C3FD87-99C5-C92F-D7A0-C7D199DB142B}"/>
              </a:ext>
            </a:extLst>
          </p:cNvPr>
          <p:cNvSpPr>
            <a:spLocks noGrp="1"/>
          </p:cNvSpPr>
          <p:nvPr>
            <p:ph idx="1"/>
          </p:nvPr>
        </p:nvSpPr>
        <p:spPr>
          <a:xfrm>
            <a:off x="992560" y="1600201"/>
            <a:ext cx="8418140" cy="4277071"/>
          </a:xfrm>
        </p:spPr>
        <p:txBody>
          <a:bodyPr>
            <a:normAutofit fontScale="92500"/>
          </a:bodyPr>
          <a:lstStyle/>
          <a:p>
            <a:r>
              <a:rPr lang="es-MX" dirty="0"/>
              <a:t>La seguridad vial se define como el conjunto de acciones y políticas destinadas a prevenir, controlar y reducir el riesgo de muerte o lesiones a personas en sus desplazamientos, ya sea en medios motorizados o no motorizados. Implica medidas para evitar accidentes de tránsito y minimizar sus consecuencias, abarcando tanto la responsabilidad de conductores y peatones, como la infraestructura vial y el estado de los vehículos</a:t>
            </a:r>
            <a:endParaRPr lang="es-AR" dirty="0"/>
          </a:p>
        </p:txBody>
      </p:sp>
    </p:spTree>
    <p:extLst>
      <p:ext uri="{BB962C8B-B14F-4D97-AF65-F5344CB8AC3E}">
        <p14:creationId xmlns:p14="http://schemas.microsoft.com/office/powerpoint/2010/main" val="40190276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87C0778-6876-39B9-FE43-8F1F1E01BB2F}"/>
              </a:ext>
            </a:extLst>
          </p:cNvPr>
          <p:cNvSpPr>
            <a:spLocks noGrp="1"/>
          </p:cNvSpPr>
          <p:nvPr>
            <p:ph type="title"/>
          </p:nvPr>
        </p:nvSpPr>
        <p:spPr/>
        <p:txBody>
          <a:bodyPr/>
          <a:lstStyle/>
          <a:p>
            <a:r>
              <a:rPr lang="es-AR" dirty="0"/>
              <a:t>CONDUCCION NOCTURNA </a:t>
            </a:r>
          </a:p>
        </p:txBody>
      </p:sp>
      <p:pic>
        <p:nvPicPr>
          <p:cNvPr id="5" name="Marcador de contenido 4" descr="Un coche en una carretera&#10;&#10;El contenido generado por IA puede ser incorrecto.">
            <a:extLst>
              <a:ext uri="{FF2B5EF4-FFF2-40B4-BE49-F238E27FC236}">
                <a16:creationId xmlns:a16="http://schemas.microsoft.com/office/drawing/2014/main" id="{F6F9D54B-6B04-2E98-6135-901BF88522C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52600" y="1417638"/>
            <a:ext cx="7920880" cy="5165724"/>
          </a:xfrm>
        </p:spPr>
      </p:pic>
    </p:spTree>
    <p:extLst>
      <p:ext uri="{BB962C8B-B14F-4D97-AF65-F5344CB8AC3E}">
        <p14:creationId xmlns:p14="http://schemas.microsoft.com/office/powerpoint/2010/main" val="18358290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6758C3E-4334-9439-AE68-10755B499C43}"/>
              </a:ext>
            </a:extLst>
          </p:cNvPr>
          <p:cNvSpPr>
            <a:spLocks noGrp="1"/>
          </p:cNvSpPr>
          <p:nvPr>
            <p:ph type="title"/>
          </p:nvPr>
        </p:nvSpPr>
        <p:spPr/>
        <p:txBody>
          <a:bodyPr/>
          <a:lstStyle/>
          <a:p>
            <a:endParaRPr lang="es-AR"/>
          </a:p>
        </p:txBody>
      </p:sp>
      <p:pic>
        <p:nvPicPr>
          <p:cNvPr id="5" name="Marcador de contenido 4" descr="Tabla&#10;&#10;El contenido generado por IA puede ser incorrecto.">
            <a:extLst>
              <a:ext uri="{FF2B5EF4-FFF2-40B4-BE49-F238E27FC236}">
                <a16:creationId xmlns:a16="http://schemas.microsoft.com/office/drawing/2014/main" id="{6C105E72-65FD-6B8A-78CD-1834EAA7088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28564" y="339651"/>
            <a:ext cx="8532948" cy="6178698"/>
          </a:xfrm>
        </p:spPr>
      </p:pic>
    </p:spTree>
    <p:extLst>
      <p:ext uri="{BB962C8B-B14F-4D97-AF65-F5344CB8AC3E}">
        <p14:creationId xmlns:p14="http://schemas.microsoft.com/office/powerpoint/2010/main" val="3073118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882EF5A-BEF5-2406-06E4-A69E70C2A89E}"/>
              </a:ext>
            </a:extLst>
          </p:cNvPr>
          <p:cNvSpPr>
            <a:spLocks noGrp="1"/>
          </p:cNvSpPr>
          <p:nvPr>
            <p:ph type="title"/>
          </p:nvPr>
        </p:nvSpPr>
        <p:spPr/>
        <p:txBody>
          <a:bodyPr/>
          <a:lstStyle/>
          <a:p>
            <a:endParaRPr lang="es-AR"/>
          </a:p>
        </p:txBody>
      </p:sp>
      <p:pic>
        <p:nvPicPr>
          <p:cNvPr id="5" name="Marcador de contenido 4" descr="Escala de tiempo&#10;&#10;El contenido generado por IA puede ser incorrecto.">
            <a:extLst>
              <a:ext uri="{FF2B5EF4-FFF2-40B4-BE49-F238E27FC236}">
                <a16:creationId xmlns:a16="http://schemas.microsoft.com/office/drawing/2014/main" id="{AC74FAA8-E74F-DC31-CA1A-E770756EC53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76536" y="274638"/>
            <a:ext cx="9001000" cy="6583362"/>
          </a:xfrm>
        </p:spPr>
      </p:pic>
    </p:spTree>
    <p:extLst>
      <p:ext uri="{BB962C8B-B14F-4D97-AF65-F5344CB8AC3E}">
        <p14:creationId xmlns:p14="http://schemas.microsoft.com/office/powerpoint/2010/main" val="19450653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1FAB88D-F650-07A2-4E66-1F0579A3D078}"/>
              </a:ext>
            </a:extLst>
          </p:cNvPr>
          <p:cNvSpPr>
            <a:spLocks noGrp="1"/>
          </p:cNvSpPr>
          <p:nvPr>
            <p:ph type="title"/>
          </p:nvPr>
        </p:nvSpPr>
        <p:spPr/>
        <p:txBody>
          <a:bodyPr/>
          <a:lstStyle/>
          <a:p>
            <a:endParaRPr lang="es-AR"/>
          </a:p>
        </p:txBody>
      </p:sp>
      <p:pic>
        <p:nvPicPr>
          <p:cNvPr id="4" name="AhaTok_mye.instruccion_1744773288176">
            <a:hlinkClick r:id="" action="ppaction://media"/>
            <a:extLst>
              <a:ext uri="{FF2B5EF4-FFF2-40B4-BE49-F238E27FC236}">
                <a16:creationId xmlns:a16="http://schemas.microsoft.com/office/drawing/2014/main" id="{17B4FB30-1A7A-6B49-E15D-03682678E55F}"/>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208584" y="404664"/>
            <a:ext cx="8496944" cy="5721499"/>
          </a:xfrm>
        </p:spPr>
      </p:pic>
    </p:spTree>
    <p:extLst>
      <p:ext uri="{BB962C8B-B14F-4D97-AF65-F5344CB8AC3E}">
        <p14:creationId xmlns:p14="http://schemas.microsoft.com/office/powerpoint/2010/main" val="3139319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8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78C1BF6-1FD5-D26D-082B-324A0F0430E8}"/>
              </a:ext>
            </a:extLst>
          </p:cNvPr>
          <p:cNvSpPr>
            <a:spLocks noGrp="1"/>
          </p:cNvSpPr>
          <p:nvPr>
            <p:ph type="title"/>
          </p:nvPr>
        </p:nvSpPr>
        <p:spPr/>
        <p:txBody>
          <a:bodyPr/>
          <a:lstStyle/>
          <a:p>
            <a:r>
              <a:rPr lang="es-AR" dirty="0" err="1">
                <a:solidFill>
                  <a:schemeClr val="accent1"/>
                </a:solidFill>
              </a:rPr>
              <a:t>Señalizacion</a:t>
            </a:r>
            <a:r>
              <a:rPr lang="es-AR" dirty="0">
                <a:solidFill>
                  <a:schemeClr val="accent1"/>
                </a:solidFill>
              </a:rPr>
              <a:t> vial </a:t>
            </a:r>
          </a:p>
        </p:txBody>
      </p:sp>
      <p:sp>
        <p:nvSpPr>
          <p:cNvPr id="3" name="Marcador de contenido 2">
            <a:extLst>
              <a:ext uri="{FF2B5EF4-FFF2-40B4-BE49-F238E27FC236}">
                <a16:creationId xmlns:a16="http://schemas.microsoft.com/office/drawing/2014/main" id="{FEADD4F8-E141-56A4-E3BE-E53D5406D3A3}"/>
              </a:ext>
            </a:extLst>
          </p:cNvPr>
          <p:cNvSpPr>
            <a:spLocks noGrp="1"/>
          </p:cNvSpPr>
          <p:nvPr>
            <p:ph idx="1"/>
          </p:nvPr>
        </p:nvSpPr>
        <p:spPr>
          <a:xfrm>
            <a:off x="848544" y="1592581"/>
            <a:ext cx="8562156" cy="2245040"/>
          </a:xfrm>
        </p:spPr>
        <p:txBody>
          <a:bodyPr>
            <a:normAutofit fontScale="85000" lnSpcReduction="20000"/>
          </a:bodyPr>
          <a:lstStyle/>
          <a:p>
            <a:r>
              <a:rPr lang="es-MX" dirty="0"/>
              <a:t>La señalización vial se clasifica principalmente en tres tipos: preventivas, restrictivas e informativas. Las señales preventivas alertan sobre peligros potenciales, las restrictivas indican limitaciones u obligaciones, y las informativas proporcionan datos sobre rutas, servicios, etc. </a:t>
            </a:r>
          </a:p>
          <a:p>
            <a:endParaRPr lang="es-AR" dirty="0"/>
          </a:p>
        </p:txBody>
      </p:sp>
      <p:pic>
        <p:nvPicPr>
          <p:cNvPr id="5" name="Imagen 4" descr="Imagen que contiene Flecha&#10;&#10;El contenido generado por IA puede ser incorrecto.">
            <a:extLst>
              <a:ext uri="{FF2B5EF4-FFF2-40B4-BE49-F238E27FC236}">
                <a16:creationId xmlns:a16="http://schemas.microsoft.com/office/drawing/2014/main" id="{68B8F891-BF65-1997-1760-546D8FD73F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4568" y="3837622"/>
            <a:ext cx="8136904" cy="2245040"/>
          </a:xfrm>
          <a:prstGeom prst="rect">
            <a:avLst/>
          </a:prstGeom>
        </p:spPr>
      </p:pic>
    </p:spTree>
    <p:extLst>
      <p:ext uri="{BB962C8B-B14F-4D97-AF65-F5344CB8AC3E}">
        <p14:creationId xmlns:p14="http://schemas.microsoft.com/office/powerpoint/2010/main" val="36894780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0403B42-68A8-FA2A-716D-9BAB6AD43976}"/>
              </a:ext>
            </a:extLst>
          </p:cNvPr>
          <p:cNvSpPr>
            <a:spLocks noGrp="1"/>
          </p:cNvSpPr>
          <p:nvPr>
            <p:ph type="title"/>
          </p:nvPr>
        </p:nvSpPr>
        <p:spPr/>
        <p:txBody>
          <a:bodyPr/>
          <a:lstStyle/>
          <a:p>
            <a:endParaRPr lang="es-AR"/>
          </a:p>
        </p:txBody>
      </p:sp>
      <p:pic>
        <p:nvPicPr>
          <p:cNvPr id="5" name="Marcador de contenido 4" descr="Imagen que contiene Calendario&#10;&#10;El contenido generado por IA puede ser incorrecto.">
            <a:extLst>
              <a:ext uri="{FF2B5EF4-FFF2-40B4-BE49-F238E27FC236}">
                <a16:creationId xmlns:a16="http://schemas.microsoft.com/office/drawing/2014/main" id="{3AE01877-4307-405B-1B2C-D10C5B5435B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20552" y="274638"/>
            <a:ext cx="8490148" cy="6394722"/>
          </a:xfrm>
        </p:spPr>
      </p:pic>
    </p:spTree>
    <p:extLst>
      <p:ext uri="{BB962C8B-B14F-4D97-AF65-F5344CB8AC3E}">
        <p14:creationId xmlns:p14="http://schemas.microsoft.com/office/powerpoint/2010/main" val="28080285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29007BE-E2CB-DA8F-6C47-8F5E210E9E7B}"/>
              </a:ext>
            </a:extLst>
          </p:cNvPr>
          <p:cNvSpPr>
            <a:spLocks noGrp="1"/>
          </p:cNvSpPr>
          <p:nvPr>
            <p:ph type="title"/>
          </p:nvPr>
        </p:nvSpPr>
        <p:spPr/>
        <p:txBody>
          <a:bodyPr/>
          <a:lstStyle/>
          <a:p>
            <a:r>
              <a:rPr lang="es-AR" dirty="0">
                <a:solidFill>
                  <a:schemeClr val="accent1"/>
                </a:solidFill>
              </a:rPr>
              <a:t>Señales Horizontales </a:t>
            </a:r>
          </a:p>
        </p:txBody>
      </p:sp>
      <p:pic>
        <p:nvPicPr>
          <p:cNvPr id="13" name="Marcador de contenido 12" descr="Imagen que contiene Diagrama&#10;&#10;El contenido generado por IA puede ser incorrecto.">
            <a:extLst>
              <a:ext uri="{FF2B5EF4-FFF2-40B4-BE49-F238E27FC236}">
                <a16:creationId xmlns:a16="http://schemas.microsoft.com/office/drawing/2014/main" id="{FC0DC10F-ACBD-92C2-75F1-9125B6F903D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48544" y="1417638"/>
            <a:ext cx="8915400" cy="5251722"/>
          </a:xfrm>
        </p:spPr>
      </p:pic>
    </p:spTree>
    <p:extLst>
      <p:ext uri="{BB962C8B-B14F-4D97-AF65-F5344CB8AC3E}">
        <p14:creationId xmlns:p14="http://schemas.microsoft.com/office/powerpoint/2010/main" val="36226666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DBEC64F-EE94-CB1A-B3E2-CEBA62CB7A78}"/>
              </a:ext>
            </a:extLst>
          </p:cNvPr>
          <p:cNvSpPr>
            <a:spLocks noGrp="1"/>
          </p:cNvSpPr>
          <p:nvPr>
            <p:ph type="title"/>
          </p:nvPr>
        </p:nvSpPr>
        <p:spPr/>
        <p:txBody>
          <a:bodyPr>
            <a:normAutofit/>
          </a:bodyPr>
          <a:lstStyle/>
          <a:p>
            <a:r>
              <a:rPr lang="es-AR" sz="4800" dirty="0">
                <a:solidFill>
                  <a:schemeClr val="accent1"/>
                </a:solidFill>
              </a:rPr>
              <a:t>ASPECTOS LEGALES </a:t>
            </a:r>
          </a:p>
        </p:txBody>
      </p:sp>
      <p:sp>
        <p:nvSpPr>
          <p:cNvPr id="3" name="Marcador de contenido 2">
            <a:extLst>
              <a:ext uri="{FF2B5EF4-FFF2-40B4-BE49-F238E27FC236}">
                <a16:creationId xmlns:a16="http://schemas.microsoft.com/office/drawing/2014/main" id="{BA7C2430-274F-D973-2681-E0D8BA00BAAB}"/>
              </a:ext>
            </a:extLst>
          </p:cNvPr>
          <p:cNvSpPr>
            <a:spLocks noGrp="1"/>
          </p:cNvSpPr>
          <p:nvPr>
            <p:ph idx="1"/>
          </p:nvPr>
        </p:nvSpPr>
        <p:spPr>
          <a:xfrm>
            <a:off x="848544" y="1600201"/>
            <a:ext cx="8562156" cy="4525963"/>
          </a:xfrm>
        </p:spPr>
        <p:txBody>
          <a:bodyPr/>
          <a:lstStyle/>
          <a:p>
            <a:pPr>
              <a:buFont typeface="Wingdings" panose="05000000000000000000" pitchFamily="2" charset="2"/>
              <a:buChar char="v"/>
            </a:pPr>
            <a:r>
              <a:rPr lang="es-AR" dirty="0">
                <a:latin typeface="Google Sans"/>
              </a:rPr>
              <a:t>Ley nacional de transito 24449</a:t>
            </a:r>
          </a:p>
          <a:p>
            <a:pPr>
              <a:buFont typeface="Wingdings" panose="05000000000000000000" pitchFamily="2" charset="2"/>
              <a:buChar char="v"/>
            </a:pPr>
            <a:r>
              <a:rPr lang="es-AR" dirty="0">
                <a:latin typeface="Google Sans"/>
              </a:rPr>
              <a:t>Art 41</a:t>
            </a:r>
          </a:p>
          <a:p>
            <a:pPr>
              <a:buFont typeface="Wingdings" panose="05000000000000000000" pitchFamily="2" charset="2"/>
              <a:buChar char="v"/>
            </a:pPr>
            <a:r>
              <a:rPr lang="es-AR" dirty="0">
                <a:latin typeface="Google Sans"/>
              </a:rPr>
              <a:t>Art 61</a:t>
            </a:r>
          </a:p>
          <a:p>
            <a:pPr>
              <a:buFont typeface="Wingdings" panose="05000000000000000000" pitchFamily="2" charset="2"/>
              <a:buChar char="v"/>
            </a:pPr>
            <a:r>
              <a:rPr lang="es-AR" dirty="0">
                <a:latin typeface="Google Sans"/>
              </a:rPr>
              <a:t>Art 64</a:t>
            </a:r>
          </a:p>
          <a:p>
            <a:pPr marL="0" indent="0">
              <a:buNone/>
            </a:pPr>
            <a:endParaRPr lang="es-AR" dirty="0"/>
          </a:p>
        </p:txBody>
      </p:sp>
    </p:spTree>
    <p:extLst>
      <p:ext uri="{BB962C8B-B14F-4D97-AF65-F5344CB8AC3E}">
        <p14:creationId xmlns:p14="http://schemas.microsoft.com/office/powerpoint/2010/main" val="14286990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5C50E80-8EF5-E15B-5B2E-24151EB6F60A}"/>
              </a:ext>
            </a:extLst>
          </p:cNvPr>
          <p:cNvSpPr>
            <a:spLocks noGrp="1"/>
          </p:cNvSpPr>
          <p:nvPr>
            <p:ph type="title"/>
          </p:nvPr>
        </p:nvSpPr>
        <p:spPr/>
        <p:txBody>
          <a:bodyPr/>
          <a:lstStyle/>
          <a:p>
            <a:r>
              <a:rPr lang="es-AR" dirty="0">
                <a:solidFill>
                  <a:schemeClr val="accent1"/>
                </a:solidFill>
              </a:rPr>
              <a:t>LEY 24449</a:t>
            </a:r>
          </a:p>
        </p:txBody>
      </p:sp>
      <p:sp>
        <p:nvSpPr>
          <p:cNvPr id="3" name="Marcador de contenido 2">
            <a:extLst>
              <a:ext uri="{FF2B5EF4-FFF2-40B4-BE49-F238E27FC236}">
                <a16:creationId xmlns:a16="http://schemas.microsoft.com/office/drawing/2014/main" id="{A3A9C5A8-BAD6-0A9A-F917-C99C91583B6C}"/>
              </a:ext>
            </a:extLst>
          </p:cNvPr>
          <p:cNvSpPr>
            <a:spLocks noGrp="1"/>
          </p:cNvSpPr>
          <p:nvPr>
            <p:ph idx="1"/>
          </p:nvPr>
        </p:nvSpPr>
        <p:spPr>
          <a:xfrm>
            <a:off x="848544" y="1417639"/>
            <a:ext cx="8562156" cy="4708526"/>
          </a:xfrm>
        </p:spPr>
        <p:txBody>
          <a:bodyPr>
            <a:normAutofit fontScale="55000" lnSpcReduction="20000"/>
          </a:bodyPr>
          <a:lstStyle/>
          <a:p>
            <a:pPr marL="0" indent="0">
              <a:buNone/>
            </a:pPr>
            <a:r>
              <a:rPr lang="es-MX" dirty="0">
                <a:latin typeface="Google Sans"/>
              </a:rPr>
              <a:t>La Ley 24449, conocida como la Ley de Tránsito de Argentina, establece las normas que regulan el uso de la vía pública y la circulación de personas, animales y vehículos terrestres. Su objetivo principal es garantizar la seguridad vial y promover una convivencia pacífica en el tránsito. </a:t>
            </a:r>
          </a:p>
          <a:p>
            <a:pPr marL="0" indent="0">
              <a:buNone/>
            </a:pPr>
            <a:r>
              <a:rPr lang="es-MX" b="1" dirty="0">
                <a:latin typeface="Google Sans"/>
              </a:rPr>
              <a:t>En resumen, la ley 24449 define:</a:t>
            </a:r>
          </a:p>
          <a:p>
            <a:pPr marL="0" indent="0">
              <a:buNone/>
            </a:pPr>
            <a:r>
              <a:rPr lang="es-MX" dirty="0">
                <a:solidFill>
                  <a:schemeClr val="accent1"/>
                </a:solidFill>
                <a:latin typeface="Google Sans"/>
              </a:rPr>
              <a:t>Ámbito de aplicación:</a:t>
            </a:r>
          </a:p>
          <a:p>
            <a:r>
              <a:rPr lang="es-MX" dirty="0">
                <a:latin typeface="Google Sans"/>
              </a:rPr>
              <a:t>La ley se aplica a la circulación en la vía pública a nivel federal, pero las provincias y municipios pueden adherirse y adaptar sus disposiciones a nivel local. </a:t>
            </a:r>
          </a:p>
          <a:p>
            <a:pPr marL="0" indent="0">
              <a:buNone/>
            </a:pPr>
            <a:r>
              <a:rPr lang="es-MX" dirty="0">
                <a:solidFill>
                  <a:schemeClr val="accent1"/>
                </a:solidFill>
                <a:latin typeface="Google Sans"/>
              </a:rPr>
              <a:t>Objetivos:</a:t>
            </a:r>
          </a:p>
          <a:p>
            <a:r>
              <a:rPr lang="es-MX" dirty="0">
                <a:latin typeface="Google Sans"/>
              </a:rPr>
              <a:t>Promover la seguridad vial, prevenir accidentes, y establecer normas claras para la circulación de vehículos, peatones y animales. </a:t>
            </a:r>
          </a:p>
          <a:p>
            <a:pPr marL="0" indent="0">
              <a:buNone/>
            </a:pPr>
            <a:r>
              <a:rPr lang="es-MX" dirty="0">
                <a:solidFill>
                  <a:schemeClr val="accent1"/>
                </a:solidFill>
                <a:latin typeface="Google Sans"/>
              </a:rPr>
              <a:t>Regulación:</a:t>
            </a:r>
          </a:p>
          <a:p>
            <a:r>
              <a:rPr lang="es-MX" dirty="0">
                <a:latin typeface="Google Sans"/>
              </a:rPr>
              <a:t>Define los tipos de vehículos, establece requisitos para la obtención de licencias de conducir, y regula el uso de señales de tránsito. </a:t>
            </a:r>
          </a:p>
          <a:p>
            <a:pPr marL="0" indent="0">
              <a:buNone/>
            </a:pPr>
            <a:r>
              <a:rPr lang="es-MX" dirty="0">
                <a:solidFill>
                  <a:schemeClr val="accent1"/>
                </a:solidFill>
                <a:latin typeface="Google Sans"/>
              </a:rPr>
              <a:t>Responsabilidades:</a:t>
            </a:r>
          </a:p>
          <a:p>
            <a:r>
              <a:rPr lang="es-MX" dirty="0">
                <a:latin typeface="Google Sans"/>
              </a:rPr>
              <a:t>Establece responsabilidades para los conductores, propietarios de vehículos, y autoridades de tránsito. </a:t>
            </a:r>
            <a:endParaRPr lang="es-AR" dirty="0">
              <a:latin typeface="Google Sans"/>
            </a:endParaRPr>
          </a:p>
        </p:txBody>
      </p:sp>
    </p:spTree>
    <p:extLst>
      <p:ext uri="{BB962C8B-B14F-4D97-AF65-F5344CB8AC3E}">
        <p14:creationId xmlns:p14="http://schemas.microsoft.com/office/powerpoint/2010/main" val="40108711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98DB40A-0818-9974-CCD2-FCC8A1098CD4}"/>
              </a:ext>
            </a:extLst>
          </p:cNvPr>
          <p:cNvSpPr>
            <a:spLocks noGrp="1"/>
          </p:cNvSpPr>
          <p:nvPr>
            <p:ph type="title"/>
          </p:nvPr>
        </p:nvSpPr>
        <p:spPr/>
        <p:txBody>
          <a:bodyPr>
            <a:normAutofit fontScale="90000"/>
          </a:bodyPr>
          <a:lstStyle/>
          <a:p>
            <a:r>
              <a:rPr lang="es-AR" dirty="0">
                <a:solidFill>
                  <a:schemeClr val="accent1"/>
                </a:solidFill>
              </a:rPr>
              <a:t>Articulo 41 Prioridades</a:t>
            </a:r>
            <a:br>
              <a:rPr lang="es-AR" dirty="0"/>
            </a:br>
            <a:endParaRPr lang="es-AR" dirty="0"/>
          </a:p>
        </p:txBody>
      </p:sp>
      <p:sp>
        <p:nvSpPr>
          <p:cNvPr id="3" name="Marcador de contenido 2">
            <a:extLst>
              <a:ext uri="{FF2B5EF4-FFF2-40B4-BE49-F238E27FC236}">
                <a16:creationId xmlns:a16="http://schemas.microsoft.com/office/drawing/2014/main" id="{BCB2F129-7ECE-3430-5BB9-43DDD1F32656}"/>
              </a:ext>
            </a:extLst>
          </p:cNvPr>
          <p:cNvSpPr>
            <a:spLocks noGrp="1"/>
          </p:cNvSpPr>
          <p:nvPr>
            <p:ph idx="1"/>
          </p:nvPr>
        </p:nvSpPr>
        <p:spPr>
          <a:xfrm>
            <a:off x="848544" y="1196753"/>
            <a:ext cx="8562156" cy="5386610"/>
          </a:xfrm>
        </p:spPr>
        <p:txBody>
          <a:bodyPr>
            <a:noAutofit/>
          </a:bodyPr>
          <a:lstStyle/>
          <a:p>
            <a:r>
              <a:rPr lang="es-MX" sz="1100" dirty="0">
                <a:latin typeface="Google Sans"/>
              </a:rPr>
              <a:t>ARTICULO 41. — PRIORIDADES. Todo conductor debe ceder siempre el paso en las encrucijadas al que cruza desde su derecha. Esta prioridad del que viene por la derecha es absoluta, y sólo se pierde ante:</a:t>
            </a:r>
          </a:p>
          <a:p>
            <a:endParaRPr lang="es-MX" sz="1100" dirty="0">
              <a:latin typeface="Google Sans"/>
            </a:endParaRPr>
          </a:p>
          <a:p>
            <a:pPr marL="0" indent="0">
              <a:buNone/>
            </a:pPr>
            <a:r>
              <a:rPr lang="es-MX" sz="1100" dirty="0">
                <a:latin typeface="Google Sans"/>
              </a:rPr>
              <a:t>a) La señalización específica en contrario;</a:t>
            </a:r>
          </a:p>
          <a:p>
            <a:endParaRPr lang="es-MX" sz="1100" dirty="0">
              <a:latin typeface="Google Sans"/>
            </a:endParaRPr>
          </a:p>
          <a:p>
            <a:pPr marL="0" indent="0">
              <a:buNone/>
            </a:pPr>
            <a:r>
              <a:rPr lang="es-MX" sz="1100" dirty="0">
                <a:latin typeface="Google Sans"/>
              </a:rPr>
              <a:t>b) Los vehículos ferroviarios;</a:t>
            </a:r>
          </a:p>
          <a:p>
            <a:pPr marL="0" indent="0">
              <a:buNone/>
            </a:pPr>
            <a:endParaRPr lang="es-MX" sz="1100" dirty="0">
              <a:latin typeface="Google Sans"/>
            </a:endParaRPr>
          </a:p>
          <a:p>
            <a:pPr marL="0" indent="0">
              <a:buNone/>
            </a:pPr>
            <a:r>
              <a:rPr lang="es-MX" sz="1100" dirty="0">
                <a:latin typeface="Google Sans"/>
              </a:rPr>
              <a:t>c) Los vehículos del servicio público de urgencia, en cumplimiento de su misión;</a:t>
            </a:r>
          </a:p>
          <a:p>
            <a:endParaRPr lang="es-MX" sz="1100" dirty="0">
              <a:latin typeface="Google Sans"/>
            </a:endParaRPr>
          </a:p>
          <a:p>
            <a:pPr marL="0" indent="0">
              <a:buNone/>
            </a:pPr>
            <a:r>
              <a:rPr lang="es-MX" sz="1100" dirty="0">
                <a:latin typeface="Google Sans"/>
              </a:rPr>
              <a:t>d) Los vehículos que circulan por una </a:t>
            </a:r>
            <a:r>
              <a:rPr lang="es-MX" sz="1100" dirty="0" err="1">
                <a:latin typeface="Google Sans"/>
              </a:rPr>
              <a:t>semiautopista</a:t>
            </a:r>
            <a:r>
              <a:rPr lang="es-MX" sz="1100" dirty="0">
                <a:latin typeface="Google Sans"/>
              </a:rPr>
              <a:t>. Antes de ingresar o cruzarla se debe siempre detener la marcha;</a:t>
            </a:r>
          </a:p>
          <a:p>
            <a:endParaRPr lang="es-MX" sz="1100" dirty="0">
              <a:latin typeface="Google Sans"/>
            </a:endParaRPr>
          </a:p>
          <a:p>
            <a:pPr marL="0" indent="0">
              <a:buNone/>
            </a:pPr>
            <a:r>
              <a:rPr lang="es-MX" sz="1100" dirty="0">
                <a:latin typeface="Google Sans"/>
              </a:rPr>
              <a:t>e) Los peatones que cruzan lícitamente la calzada por la senda peatonal o en zona peligrosa señalizada como tal; debiendo el conductor detener el vehículo si pone en peligro al peatón;</a:t>
            </a:r>
          </a:p>
          <a:p>
            <a:endParaRPr lang="es-MX" sz="1100" dirty="0">
              <a:latin typeface="Google Sans"/>
            </a:endParaRPr>
          </a:p>
          <a:p>
            <a:pPr marL="0" indent="0">
              <a:buNone/>
            </a:pPr>
            <a:r>
              <a:rPr lang="es-MX" sz="1100" dirty="0">
                <a:latin typeface="Google Sans"/>
              </a:rPr>
              <a:t>f) Las reglas especiales para rotondas;</a:t>
            </a:r>
          </a:p>
          <a:p>
            <a:endParaRPr lang="es-MX" sz="1100" dirty="0">
              <a:latin typeface="Google Sans"/>
            </a:endParaRPr>
          </a:p>
          <a:p>
            <a:pPr marL="0" indent="0">
              <a:buNone/>
            </a:pPr>
            <a:r>
              <a:rPr lang="es-MX" sz="1100" dirty="0">
                <a:latin typeface="Google Sans"/>
              </a:rPr>
              <a:t>g) Cualquier circunstancia cuando:</a:t>
            </a:r>
          </a:p>
          <a:p>
            <a:endParaRPr lang="es-MX" sz="1100" dirty="0">
              <a:latin typeface="Google Sans"/>
            </a:endParaRPr>
          </a:p>
          <a:p>
            <a:pPr marL="0" indent="0">
              <a:buNone/>
            </a:pPr>
            <a:r>
              <a:rPr lang="es-MX" sz="1100" dirty="0">
                <a:latin typeface="Google Sans"/>
              </a:rPr>
              <a:t>1. Se desemboque desde una vía de tierra a una pavimentada;</a:t>
            </a:r>
          </a:p>
          <a:p>
            <a:endParaRPr lang="es-MX" sz="1100" dirty="0">
              <a:latin typeface="Google Sans"/>
            </a:endParaRPr>
          </a:p>
          <a:p>
            <a:pPr marL="0" indent="0">
              <a:buNone/>
            </a:pPr>
            <a:r>
              <a:rPr lang="es-MX" sz="1100" dirty="0">
                <a:latin typeface="Google Sans"/>
              </a:rPr>
              <a:t>2. Se circule al costado de vías férreas, respecto del que sale del paso a nivel;</a:t>
            </a:r>
          </a:p>
          <a:p>
            <a:endParaRPr lang="es-MX" sz="1100" dirty="0">
              <a:latin typeface="Google Sans"/>
            </a:endParaRPr>
          </a:p>
          <a:p>
            <a:pPr marL="0" indent="0">
              <a:buNone/>
            </a:pPr>
            <a:r>
              <a:rPr lang="es-MX" sz="1100" dirty="0">
                <a:latin typeface="Google Sans"/>
              </a:rPr>
              <a:t>3. Se haya detenido la marcha o se vaya a girar para ingresar a otra vía;</a:t>
            </a:r>
          </a:p>
          <a:p>
            <a:endParaRPr lang="es-MX" sz="1100" dirty="0">
              <a:latin typeface="Google Sans"/>
            </a:endParaRPr>
          </a:p>
          <a:p>
            <a:pPr marL="0" indent="0">
              <a:buNone/>
            </a:pPr>
            <a:r>
              <a:rPr lang="es-MX" sz="1100" dirty="0">
                <a:latin typeface="Google Sans"/>
              </a:rPr>
              <a:t>4. Se conduzcan animales o vehículos de tracción a sangre.</a:t>
            </a:r>
          </a:p>
          <a:p>
            <a:endParaRPr lang="es-MX" sz="1100" dirty="0">
              <a:latin typeface="Google Sans"/>
            </a:endParaRPr>
          </a:p>
          <a:p>
            <a:pPr marL="0" indent="0">
              <a:buNone/>
            </a:pPr>
            <a:r>
              <a:rPr lang="es-MX" sz="1100" dirty="0">
                <a:latin typeface="Google Sans"/>
              </a:rPr>
              <a:t>Si se dan juntas varias excepciones, la prioridad es según el orden de este artículo. Para cualquier otra maniobra, goza de prioridad quien conserva su derecha. En las cuestas estrechas debe retroceder el que desciende, salvo que éste lleve acoplado y el que asciende no.</a:t>
            </a:r>
            <a:endParaRPr lang="es-AR" sz="1100" dirty="0">
              <a:latin typeface="Google Sans"/>
            </a:endParaRPr>
          </a:p>
        </p:txBody>
      </p:sp>
    </p:spTree>
    <p:extLst>
      <p:ext uri="{BB962C8B-B14F-4D97-AF65-F5344CB8AC3E}">
        <p14:creationId xmlns:p14="http://schemas.microsoft.com/office/powerpoint/2010/main" val="21103425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63034D6-00D9-5EBD-DC30-2C03860CA12F}"/>
              </a:ext>
            </a:extLst>
          </p:cNvPr>
          <p:cNvSpPr>
            <a:spLocks noGrp="1"/>
          </p:cNvSpPr>
          <p:nvPr>
            <p:ph type="title"/>
          </p:nvPr>
        </p:nvSpPr>
        <p:spPr/>
        <p:txBody>
          <a:bodyPr/>
          <a:lstStyle/>
          <a:p>
            <a:r>
              <a:rPr lang="es-AR" dirty="0">
                <a:solidFill>
                  <a:schemeClr val="accent1"/>
                </a:solidFill>
              </a:rPr>
              <a:t>TRILOGIA VIAL  </a:t>
            </a:r>
          </a:p>
        </p:txBody>
      </p:sp>
      <p:sp>
        <p:nvSpPr>
          <p:cNvPr id="3" name="Marcador de contenido 2">
            <a:extLst>
              <a:ext uri="{FF2B5EF4-FFF2-40B4-BE49-F238E27FC236}">
                <a16:creationId xmlns:a16="http://schemas.microsoft.com/office/drawing/2014/main" id="{2506C45E-6C0B-B640-3F10-C04C5A32C74A}"/>
              </a:ext>
            </a:extLst>
          </p:cNvPr>
          <p:cNvSpPr>
            <a:spLocks noGrp="1"/>
          </p:cNvSpPr>
          <p:nvPr>
            <p:ph idx="1"/>
          </p:nvPr>
        </p:nvSpPr>
        <p:spPr>
          <a:xfrm>
            <a:off x="848544" y="1417639"/>
            <a:ext cx="8562156" cy="4708526"/>
          </a:xfrm>
        </p:spPr>
        <p:txBody>
          <a:bodyPr>
            <a:normAutofit fontScale="92500" lnSpcReduction="20000"/>
          </a:bodyPr>
          <a:lstStyle/>
          <a:p>
            <a:pPr fontAlgn="ctr">
              <a:spcAft>
                <a:spcPts val="1500"/>
              </a:spcAft>
              <a:buNone/>
            </a:pPr>
            <a:r>
              <a:rPr lang="es-MX" sz="2000" b="0" i="0" dirty="0">
                <a:solidFill>
                  <a:srgbClr val="001D35"/>
                </a:solidFill>
                <a:effectLst/>
                <a:latin typeface="Google Sans"/>
              </a:rPr>
              <a:t>Los tres factores que intervienen en los accidentes de tránsito son el factor humano, el factor vehicular y el factor ambiental. Estos factores se conocen como la “trilogía vial”. </a:t>
            </a:r>
            <a:endParaRPr lang="es-MX" sz="2000" b="0" i="0" dirty="0">
              <a:solidFill>
                <a:srgbClr val="0B57D0"/>
              </a:solidFill>
              <a:effectLst/>
              <a:latin typeface="Google Sans"/>
            </a:endParaRPr>
          </a:p>
          <a:p>
            <a:pPr fontAlgn="ctr">
              <a:lnSpc>
                <a:spcPts val="1950"/>
              </a:lnSpc>
              <a:spcBef>
                <a:spcPts val="1500"/>
              </a:spcBef>
              <a:spcAft>
                <a:spcPts val="750"/>
              </a:spcAft>
              <a:buFont typeface="Wingdings" panose="05000000000000000000" pitchFamily="2" charset="2"/>
              <a:buChar char="v"/>
            </a:pPr>
            <a:r>
              <a:rPr lang="es-MX" sz="2000" b="0" i="0" dirty="0">
                <a:solidFill>
                  <a:schemeClr val="accent1"/>
                </a:solidFill>
                <a:effectLst/>
                <a:latin typeface="Google Sans"/>
              </a:rPr>
              <a:t>Factor humano </a:t>
            </a:r>
          </a:p>
          <a:p>
            <a:pPr algn="l">
              <a:lnSpc>
                <a:spcPts val="1650"/>
              </a:lnSpc>
              <a:spcBef>
                <a:spcPts val="750"/>
              </a:spcBef>
              <a:spcAft>
                <a:spcPts val="600"/>
              </a:spcAft>
              <a:buFont typeface="Arial" panose="020B0604020202020204" pitchFamily="34" charset="0"/>
              <a:buChar char="•"/>
            </a:pPr>
            <a:r>
              <a:rPr lang="es-MX" sz="2000" b="0" i="0" dirty="0">
                <a:solidFill>
                  <a:srgbClr val="001D35"/>
                </a:solidFill>
                <a:effectLst/>
                <a:latin typeface="Google Sans"/>
              </a:rPr>
              <a:t>Actitudes y aptitudes del conductor y peatón</a:t>
            </a:r>
          </a:p>
          <a:p>
            <a:pPr algn="l">
              <a:lnSpc>
                <a:spcPts val="1650"/>
              </a:lnSpc>
              <a:spcBef>
                <a:spcPts val="750"/>
              </a:spcBef>
              <a:spcAft>
                <a:spcPts val="600"/>
              </a:spcAft>
              <a:buFont typeface="Arial" panose="020B0604020202020204" pitchFamily="34" charset="0"/>
              <a:buChar char="•"/>
            </a:pPr>
            <a:r>
              <a:rPr lang="es-MX" sz="2000" b="0" i="0" dirty="0">
                <a:solidFill>
                  <a:srgbClr val="001D35"/>
                </a:solidFill>
                <a:effectLst/>
                <a:latin typeface="Google Sans"/>
              </a:rPr>
              <a:t>Condiciones psicofísicas y técnicas del conductor</a:t>
            </a:r>
          </a:p>
          <a:p>
            <a:pPr algn="l">
              <a:lnSpc>
                <a:spcPts val="1650"/>
              </a:lnSpc>
              <a:spcBef>
                <a:spcPts val="750"/>
              </a:spcBef>
              <a:spcAft>
                <a:spcPts val="600"/>
              </a:spcAft>
              <a:buFont typeface="Arial" panose="020B0604020202020204" pitchFamily="34" charset="0"/>
              <a:buChar char="•"/>
            </a:pPr>
            <a:r>
              <a:rPr lang="es-MX" sz="2000" b="0" i="0" dirty="0">
                <a:solidFill>
                  <a:srgbClr val="001D35"/>
                </a:solidFill>
                <a:effectLst/>
                <a:latin typeface="Google Sans"/>
              </a:rPr>
              <a:t>Conducción bajo los efectos del alcohol</a:t>
            </a:r>
          </a:p>
          <a:p>
            <a:pPr algn="l">
              <a:lnSpc>
                <a:spcPts val="1650"/>
              </a:lnSpc>
              <a:spcBef>
                <a:spcPts val="750"/>
              </a:spcBef>
              <a:spcAft>
                <a:spcPts val="600"/>
              </a:spcAft>
              <a:buFont typeface="Arial" panose="020B0604020202020204" pitchFamily="34" charset="0"/>
              <a:buChar char="•"/>
            </a:pPr>
            <a:r>
              <a:rPr lang="es-MX" sz="2000" b="0" i="0" dirty="0">
                <a:solidFill>
                  <a:srgbClr val="001D35"/>
                </a:solidFill>
                <a:effectLst/>
                <a:latin typeface="Google Sans"/>
              </a:rPr>
              <a:t>Distracciones al volante</a:t>
            </a:r>
          </a:p>
          <a:p>
            <a:pPr algn="l">
              <a:lnSpc>
                <a:spcPts val="1650"/>
              </a:lnSpc>
              <a:spcBef>
                <a:spcPts val="750"/>
              </a:spcBef>
              <a:spcAft>
                <a:spcPts val="1500"/>
              </a:spcAft>
              <a:buFont typeface="Arial" panose="020B0604020202020204" pitchFamily="34" charset="0"/>
              <a:buChar char="•"/>
            </a:pPr>
            <a:r>
              <a:rPr lang="es-MX" sz="2000" b="0" i="0" dirty="0">
                <a:solidFill>
                  <a:srgbClr val="001D35"/>
                </a:solidFill>
                <a:effectLst/>
                <a:latin typeface="Google Sans"/>
              </a:rPr>
              <a:t>No usar elementos de seguridad como cinturones o cascos</a:t>
            </a:r>
          </a:p>
          <a:p>
            <a:pPr fontAlgn="ctr">
              <a:spcBef>
                <a:spcPts val="750"/>
              </a:spcBef>
              <a:spcAft>
                <a:spcPts val="1500"/>
              </a:spcAft>
              <a:buFont typeface="Wingdings" panose="05000000000000000000" pitchFamily="2" charset="2"/>
              <a:buChar char="v"/>
            </a:pPr>
            <a:r>
              <a:rPr lang="es-MX" sz="2000" b="0" i="0" dirty="0">
                <a:solidFill>
                  <a:schemeClr val="accent1"/>
                </a:solidFill>
                <a:effectLst/>
                <a:latin typeface="Google Sans"/>
              </a:rPr>
              <a:t>Factor vehicular: </a:t>
            </a:r>
            <a:r>
              <a:rPr lang="es-MX" sz="2000" b="0" i="0" dirty="0">
                <a:solidFill>
                  <a:srgbClr val="001D35"/>
                </a:solidFill>
                <a:effectLst/>
                <a:latin typeface="Google Sans"/>
              </a:rPr>
              <a:t>Vehículo en mal estado, Falta de requisitos de seguridad activa y pasiva. </a:t>
            </a:r>
            <a:endParaRPr lang="es-MX" sz="2000" b="0" i="0" dirty="0">
              <a:solidFill>
                <a:srgbClr val="0B57D0"/>
              </a:solidFill>
              <a:effectLst/>
              <a:latin typeface="Google Sans"/>
            </a:endParaRPr>
          </a:p>
          <a:p>
            <a:pPr algn="l">
              <a:spcBef>
                <a:spcPts val="750"/>
              </a:spcBef>
              <a:spcAft>
                <a:spcPts val="1500"/>
              </a:spcAft>
              <a:buFont typeface="Wingdings" panose="05000000000000000000" pitchFamily="2" charset="2"/>
              <a:buChar char="v"/>
            </a:pPr>
            <a:r>
              <a:rPr lang="es-MX" sz="2000" b="0" i="0" dirty="0">
                <a:solidFill>
                  <a:schemeClr val="accent1"/>
                </a:solidFill>
                <a:effectLst/>
                <a:latin typeface="Google Sans"/>
              </a:rPr>
              <a:t>Factor ambiental :</a:t>
            </a:r>
            <a:r>
              <a:rPr lang="es-MX" sz="2000" b="0" i="0" dirty="0">
                <a:solidFill>
                  <a:srgbClr val="001D35"/>
                </a:solidFill>
                <a:effectLst/>
                <a:latin typeface="Google Sans"/>
              </a:rPr>
              <a:t>Condiciones meteorológicas, Infraestructuras viales inseguras. </a:t>
            </a:r>
          </a:p>
        </p:txBody>
      </p:sp>
    </p:spTree>
    <p:extLst>
      <p:ext uri="{BB962C8B-B14F-4D97-AF65-F5344CB8AC3E}">
        <p14:creationId xmlns:p14="http://schemas.microsoft.com/office/powerpoint/2010/main" val="10649449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136CD3B-0FBD-2E9A-8CD2-962744649A4F}"/>
              </a:ext>
            </a:extLst>
          </p:cNvPr>
          <p:cNvSpPr>
            <a:spLocks noGrp="1"/>
          </p:cNvSpPr>
          <p:nvPr>
            <p:ph type="title"/>
          </p:nvPr>
        </p:nvSpPr>
        <p:spPr>
          <a:xfrm>
            <a:off x="992560" y="476672"/>
            <a:ext cx="8915400" cy="1143000"/>
          </a:xfrm>
        </p:spPr>
        <p:txBody>
          <a:bodyPr>
            <a:normAutofit fontScale="90000"/>
          </a:bodyPr>
          <a:lstStyle/>
          <a:p>
            <a:r>
              <a:rPr lang="es-AR" dirty="0">
                <a:solidFill>
                  <a:schemeClr val="accent1"/>
                </a:solidFill>
              </a:rPr>
              <a:t>ARTICULO 61 </a:t>
            </a:r>
            <a:r>
              <a:rPr lang="es-AR" dirty="0" err="1">
                <a:solidFill>
                  <a:schemeClr val="accent1"/>
                </a:solidFill>
              </a:rPr>
              <a:t>Vehiculos</a:t>
            </a:r>
            <a:r>
              <a:rPr lang="es-AR" dirty="0">
                <a:solidFill>
                  <a:schemeClr val="accent1"/>
                </a:solidFill>
              </a:rPr>
              <a:t> De Emergencias </a:t>
            </a:r>
          </a:p>
        </p:txBody>
      </p:sp>
      <p:sp>
        <p:nvSpPr>
          <p:cNvPr id="3" name="Marcador de contenido 2">
            <a:extLst>
              <a:ext uri="{FF2B5EF4-FFF2-40B4-BE49-F238E27FC236}">
                <a16:creationId xmlns:a16="http://schemas.microsoft.com/office/drawing/2014/main" id="{91454D4D-B230-194B-8D02-91C43D4422DF}"/>
              </a:ext>
            </a:extLst>
          </p:cNvPr>
          <p:cNvSpPr>
            <a:spLocks noGrp="1"/>
          </p:cNvSpPr>
          <p:nvPr>
            <p:ph idx="1"/>
          </p:nvPr>
        </p:nvSpPr>
        <p:spPr>
          <a:xfrm>
            <a:off x="992560" y="1700808"/>
            <a:ext cx="8640960" cy="4608512"/>
          </a:xfrm>
        </p:spPr>
        <p:txBody>
          <a:bodyPr>
            <a:normAutofit fontScale="70000" lnSpcReduction="20000"/>
          </a:bodyPr>
          <a:lstStyle/>
          <a:p>
            <a:pPr algn="ctr" fontAlgn="base">
              <a:spcBef>
                <a:spcPts val="750"/>
              </a:spcBef>
              <a:spcAft>
                <a:spcPts val="750"/>
              </a:spcAft>
              <a:buNone/>
            </a:pPr>
            <a:endParaRPr lang="es-MX" sz="2400" b="1" i="0" dirty="0">
              <a:solidFill>
                <a:schemeClr val="accent1"/>
              </a:solidFill>
              <a:effectLst/>
              <a:latin typeface="Google Sans"/>
            </a:endParaRPr>
          </a:p>
          <a:p>
            <a:pPr algn="l" fontAlgn="base"/>
            <a:r>
              <a:rPr lang="es-MX" b="0" i="0" dirty="0">
                <a:solidFill>
                  <a:srgbClr val="333333"/>
                </a:solidFill>
                <a:effectLst/>
                <a:latin typeface="Google Sans"/>
              </a:rPr>
              <a:t>Los vehículos de los servicios de emergencia pueden, excepcionalmente y en cumplimiento estricto de su misión específica, no respetar las normas referentes a la circulación, velocidad y estacionamiento, si ello les fuera absolutamente imprescindible en la ocasión que se trate siempre y cuando no ocasionen un mal mayor que aquel que intenten resolver. Estos vehículos tendrán habilitación técnica especial y no excederán los 15 años de </a:t>
            </a:r>
            <a:r>
              <a:rPr lang="es-MX" b="0" i="0" dirty="0" err="1">
                <a:solidFill>
                  <a:srgbClr val="333333"/>
                </a:solidFill>
                <a:effectLst/>
                <a:latin typeface="Google Sans"/>
              </a:rPr>
              <a:t>antiguedad</a:t>
            </a:r>
            <a:r>
              <a:rPr lang="es-MX" b="0" i="0" dirty="0">
                <a:solidFill>
                  <a:srgbClr val="333333"/>
                </a:solidFill>
                <a:effectLst/>
                <a:latin typeface="Google Sans"/>
              </a:rPr>
              <a:t>. Sólo en tal circunstancia deben circular, para advertir su presencia, con sus balizas distintivas de emergencia en funcionamiento y agregando el sonido de una sirena si su cometido requiriera extraordinaria urgencia. Los demás usuarios de la vía pública tienen la obligación de tomar todas las medidas necesarias a su alcance para facilitar el avance de esos vehículos en tales circunstancias, y no pueden seguirlos La sirena debe usarse simultáneamente con las balizas distintivas, con la máxima moderación posible.</a:t>
            </a:r>
          </a:p>
          <a:p>
            <a:endParaRPr lang="es-AR" dirty="0"/>
          </a:p>
        </p:txBody>
      </p:sp>
    </p:spTree>
    <p:extLst>
      <p:ext uri="{BB962C8B-B14F-4D97-AF65-F5344CB8AC3E}">
        <p14:creationId xmlns:p14="http://schemas.microsoft.com/office/powerpoint/2010/main" val="34732346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ECF26A-611E-C804-C437-38A45B696E9C}"/>
              </a:ext>
            </a:extLst>
          </p:cNvPr>
          <p:cNvSpPr>
            <a:spLocks noGrp="1"/>
          </p:cNvSpPr>
          <p:nvPr>
            <p:ph type="title"/>
          </p:nvPr>
        </p:nvSpPr>
        <p:spPr/>
        <p:txBody>
          <a:bodyPr/>
          <a:lstStyle/>
          <a:p>
            <a:r>
              <a:rPr lang="es-AR" dirty="0">
                <a:solidFill>
                  <a:schemeClr val="accent1"/>
                </a:solidFill>
              </a:rPr>
              <a:t>ARTICULO 64 Presunciones </a:t>
            </a:r>
          </a:p>
        </p:txBody>
      </p:sp>
      <p:sp>
        <p:nvSpPr>
          <p:cNvPr id="3" name="Marcador de contenido 2">
            <a:extLst>
              <a:ext uri="{FF2B5EF4-FFF2-40B4-BE49-F238E27FC236}">
                <a16:creationId xmlns:a16="http://schemas.microsoft.com/office/drawing/2014/main" id="{B0B36CBD-33B0-E5C9-C935-3A08AE2D549D}"/>
              </a:ext>
            </a:extLst>
          </p:cNvPr>
          <p:cNvSpPr>
            <a:spLocks noGrp="1"/>
          </p:cNvSpPr>
          <p:nvPr>
            <p:ph idx="1"/>
          </p:nvPr>
        </p:nvSpPr>
        <p:spPr>
          <a:xfrm>
            <a:off x="848544" y="1628800"/>
            <a:ext cx="8856984" cy="4954561"/>
          </a:xfrm>
        </p:spPr>
        <p:txBody>
          <a:bodyPr>
            <a:normAutofit/>
          </a:bodyPr>
          <a:lstStyle/>
          <a:p>
            <a:pPr marL="0" indent="0">
              <a:buNone/>
            </a:pPr>
            <a:endParaRPr lang="es-MX" sz="2600" b="1" dirty="0">
              <a:solidFill>
                <a:schemeClr val="accent1"/>
              </a:solidFill>
              <a:latin typeface="Google Sans"/>
            </a:endParaRPr>
          </a:p>
          <a:p>
            <a:r>
              <a:rPr lang="es-MX" sz="2200" dirty="0">
                <a:latin typeface="Google Sans"/>
              </a:rPr>
              <a:t>Se considera accidente de tránsito todo hecho que produzca daño en personas o cosas como consecuencia de la circulación. Se presume responsable de un accidente al que carecía de prioridad de paso o cometió una infracción relacionada con la causa del mismo, sin perjuicio de la responsabilidad que pueda corresponderles a los que, aun respetando las disposiciones, pudiendo haberlo evitado voluntariamente, no lo hicieron. El peatón goza del beneficio de la duda y presunciones en su favor en tanto no incurra en graves violaciones a las reglas del tránsito.</a:t>
            </a:r>
          </a:p>
        </p:txBody>
      </p:sp>
    </p:spTree>
    <p:extLst>
      <p:ext uri="{BB962C8B-B14F-4D97-AF65-F5344CB8AC3E}">
        <p14:creationId xmlns:p14="http://schemas.microsoft.com/office/powerpoint/2010/main" val="33808039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92D2506-3486-E96F-F4A9-B6C40FB13E23}"/>
              </a:ext>
            </a:extLst>
          </p:cNvPr>
          <p:cNvSpPr>
            <a:spLocks noGrp="1"/>
          </p:cNvSpPr>
          <p:nvPr>
            <p:ph type="title"/>
          </p:nvPr>
        </p:nvSpPr>
        <p:spPr/>
        <p:txBody>
          <a:bodyPr/>
          <a:lstStyle/>
          <a:p>
            <a:endParaRPr lang="es-AR"/>
          </a:p>
        </p:txBody>
      </p:sp>
      <p:pic>
        <p:nvPicPr>
          <p:cNvPr id="4" name="AhaTok_verpacreer1_1744163435235">
            <a:hlinkClick r:id="" action="ppaction://media"/>
            <a:extLst>
              <a:ext uri="{FF2B5EF4-FFF2-40B4-BE49-F238E27FC236}">
                <a16:creationId xmlns:a16="http://schemas.microsoft.com/office/drawing/2014/main" id="{7DFEAE4E-DBF9-9415-65F6-EEE713664682}"/>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992560" y="274638"/>
            <a:ext cx="8568952" cy="5851525"/>
          </a:xfrm>
        </p:spPr>
      </p:pic>
    </p:spTree>
    <p:extLst>
      <p:ext uri="{BB962C8B-B14F-4D97-AF65-F5344CB8AC3E}">
        <p14:creationId xmlns:p14="http://schemas.microsoft.com/office/powerpoint/2010/main" val="2306851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83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BF170B-4AF8-ABC0-F10F-AE9506F6841F}"/>
            </a:ext>
          </a:extLst>
        </p:cNvPr>
        <p:cNvGrpSpPr/>
        <p:nvPr/>
      </p:nvGrpSpPr>
      <p:grpSpPr>
        <a:xfrm>
          <a:off x="0" y="0"/>
          <a:ext cx="0" cy="0"/>
          <a:chOff x="0" y="0"/>
          <a:chExt cx="0" cy="0"/>
        </a:xfrm>
      </p:grpSpPr>
      <p:sp>
        <p:nvSpPr>
          <p:cNvPr id="4" name="Marcador de contenido 2">
            <a:extLst>
              <a:ext uri="{FF2B5EF4-FFF2-40B4-BE49-F238E27FC236}">
                <a16:creationId xmlns:a16="http://schemas.microsoft.com/office/drawing/2014/main" id="{0F61552C-FF8F-0C6A-E845-DF4936911FEB}"/>
              </a:ext>
            </a:extLst>
          </p:cNvPr>
          <p:cNvSpPr txBox="1">
            <a:spLocks/>
          </p:cNvSpPr>
          <p:nvPr/>
        </p:nvSpPr>
        <p:spPr>
          <a:xfrm>
            <a:off x="776536" y="1600201"/>
            <a:ext cx="9129464" cy="5257799"/>
          </a:xfrm>
          <a:prstGeom prst="rect">
            <a:avLst/>
          </a:prstGeom>
          <a:solidFill>
            <a:schemeClr val="tx2"/>
          </a:solidFill>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s-MX" dirty="0">
              <a:solidFill>
                <a:schemeClr val="bg1"/>
              </a:solidFill>
            </a:endParaRPr>
          </a:p>
          <a:p>
            <a:pPr marL="0" indent="0">
              <a:buNone/>
            </a:pPr>
            <a:endParaRPr lang="es-MX" sz="1600" dirty="0">
              <a:solidFill>
                <a:schemeClr val="bg1"/>
              </a:solidFill>
            </a:endParaRPr>
          </a:p>
          <a:p>
            <a:pPr marL="0" indent="0" algn="just">
              <a:buNone/>
            </a:pPr>
            <a:r>
              <a:rPr lang="es-MX" sz="3600" dirty="0">
                <a:solidFill>
                  <a:srgbClr val="FEC800"/>
                </a:solidFill>
                <a:latin typeface="Google Sans"/>
              </a:rPr>
              <a:t>                        </a:t>
            </a:r>
          </a:p>
          <a:p>
            <a:pPr marL="0" indent="0" algn="just">
              <a:buNone/>
            </a:pPr>
            <a:r>
              <a:rPr lang="es-MX" sz="3600" dirty="0">
                <a:solidFill>
                  <a:srgbClr val="FEC800"/>
                </a:solidFill>
                <a:latin typeface="Google Sans"/>
              </a:rPr>
              <a:t>                         MUCHAS GRACIAS </a:t>
            </a:r>
            <a:endParaRPr lang="es-AR" sz="3600" dirty="0">
              <a:solidFill>
                <a:srgbClr val="FEC800"/>
              </a:solidFill>
              <a:latin typeface="Google Sans"/>
            </a:endParaRPr>
          </a:p>
        </p:txBody>
      </p:sp>
      <p:sp>
        <p:nvSpPr>
          <p:cNvPr id="5" name="Título 1">
            <a:extLst>
              <a:ext uri="{FF2B5EF4-FFF2-40B4-BE49-F238E27FC236}">
                <a16:creationId xmlns:a16="http://schemas.microsoft.com/office/drawing/2014/main" id="{5508C57F-420A-FA62-47EE-555B715A4D05}"/>
              </a:ext>
            </a:extLst>
          </p:cNvPr>
          <p:cNvSpPr txBox="1">
            <a:spLocks/>
          </p:cNvSpPr>
          <p:nvPr/>
        </p:nvSpPr>
        <p:spPr>
          <a:xfrm>
            <a:off x="776536" y="1"/>
            <a:ext cx="9129464" cy="1600200"/>
          </a:xfrm>
          <a:prstGeom prst="rect">
            <a:avLst/>
          </a:prstGeom>
          <a:solidFill>
            <a:schemeClr val="tx2"/>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s-MX" sz="3600" dirty="0">
              <a:solidFill>
                <a:srgbClr val="FEC8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2038457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1179375" y="332656"/>
            <a:ext cx="8123312" cy="1143000"/>
          </a:xfrm>
        </p:spPr>
        <p:txBody>
          <a:bodyPr vert="horz" lIns="91440" tIns="45720" rIns="91440" bIns="45720" rtlCol="0" anchor="ctr">
            <a:noAutofit/>
          </a:bodyPr>
          <a:lstStyle/>
          <a:p>
            <a:r>
              <a:rPr lang="es-MX" sz="3600" dirty="0">
                <a:solidFill>
                  <a:schemeClr val="accent1"/>
                </a:solidFill>
                <a:latin typeface="Cambria" panose="02040503050406030204" pitchFamily="18" charset="0"/>
                <a:ea typeface="Cambria" panose="02040503050406030204" pitchFamily="18" charset="0"/>
              </a:rPr>
              <a:t>Factor humano </a:t>
            </a:r>
          </a:p>
        </p:txBody>
      </p:sp>
      <p:pic>
        <p:nvPicPr>
          <p:cNvPr id="6" name="Marcador de contenido 5" descr="Escala de tiempo&#10;&#10;El contenido generado por IA puede ser incorrecto.">
            <a:extLst>
              <a:ext uri="{FF2B5EF4-FFF2-40B4-BE49-F238E27FC236}">
                <a16:creationId xmlns:a16="http://schemas.microsoft.com/office/drawing/2014/main" id="{BF265F6C-5FBA-2212-164C-E1D951EA5A6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76536" y="1196752"/>
            <a:ext cx="8928991" cy="5661248"/>
          </a:xfrm>
        </p:spPr>
      </p:pic>
    </p:spTree>
    <p:extLst>
      <p:ext uri="{BB962C8B-B14F-4D97-AF65-F5344CB8AC3E}">
        <p14:creationId xmlns:p14="http://schemas.microsoft.com/office/powerpoint/2010/main" val="2902707463"/>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31AFC74-A2CA-76E5-417C-322770863260}"/>
              </a:ext>
            </a:extLst>
          </p:cNvPr>
          <p:cNvSpPr>
            <a:spLocks noGrp="1"/>
          </p:cNvSpPr>
          <p:nvPr>
            <p:ph type="title"/>
          </p:nvPr>
        </p:nvSpPr>
        <p:spPr/>
        <p:txBody>
          <a:bodyPr>
            <a:normAutofit fontScale="90000"/>
          </a:bodyPr>
          <a:lstStyle/>
          <a:p>
            <a:r>
              <a:rPr lang="es-AR" dirty="0">
                <a:solidFill>
                  <a:schemeClr val="accent1"/>
                </a:solidFill>
              </a:rPr>
              <a:t>CONSUMO DE ALCOHOL EN LA CONDUCCION</a:t>
            </a:r>
          </a:p>
        </p:txBody>
      </p:sp>
      <p:pic>
        <p:nvPicPr>
          <p:cNvPr id="5" name="Marcador de contenido 4" descr="Escala de tiempo&#10;&#10;El contenido generado por IA puede ser incorrecto.">
            <a:extLst>
              <a:ext uri="{FF2B5EF4-FFF2-40B4-BE49-F238E27FC236}">
                <a16:creationId xmlns:a16="http://schemas.microsoft.com/office/drawing/2014/main" id="{AA33CA79-B552-B07D-BD38-B4E4D106F094}"/>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b="9097"/>
          <a:stretch>
            <a:fillRect/>
          </a:stretch>
        </p:blipFill>
        <p:spPr>
          <a:xfrm>
            <a:off x="848544" y="1556792"/>
            <a:ext cx="8915400" cy="5026570"/>
          </a:xfrm>
        </p:spPr>
      </p:pic>
    </p:spTree>
    <p:extLst>
      <p:ext uri="{BB962C8B-B14F-4D97-AF65-F5344CB8AC3E}">
        <p14:creationId xmlns:p14="http://schemas.microsoft.com/office/powerpoint/2010/main" val="20059082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216ED9-F309-0C5B-BD31-52D5CEEF704A}"/>
              </a:ext>
            </a:extLst>
          </p:cNvPr>
          <p:cNvSpPr>
            <a:spLocks noGrp="1"/>
          </p:cNvSpPr>
          <p:nvPr>
            <p:ph type="title"/>
          </p:nvPr>
        </p:nvSpPr>
        <p:spPr/>
        <p:txBody>
          <a:bodyPr/>
          <a:lstStyle/>
          <a:p>
            <a:r>
              <a:rPr lang="es-AR" dirty="0">
                <a:solidFill>
                  <a:schemeClr val="accent1"/>
                </a:solidFill>
              </a:rPr>
              <a:t>DISTRACCIONES AL VOLANTE  </a:t>
            </a:r>
          </a:p>
        </p:txBody>
      </p:sp>
      <p:pic>
        <p:nvPicPr>
          <p:cNvPr id="9" name="Marcador de contenido 8" descr="Interfaz de usuario gráfica, Texto&#10;&#10;El contenido generado por IA puede ser incorrecto.">
            <a:extLst>
              <a:ext uri="{FF2B5EF4-FFF2-40B4-BE49-F238E27FC236}">
                <a16:creationId xmlns:a16="http://schemas.microsoft.com/office/drawing/2014/main" id="{6E2B15E7-7534-1015-8A57-3ACF526D89C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48544" y="1268760"/>
            <a:ext cx="8915400" cy="5314602"/>
          </a:xfrm>
        </p:spPr>
      </p:pic>
    </p:spTree>
    <p:extLst>
      <p:ext uri="{BB962C8B-B14F-4D97-AF65-F5344CB8AC3E}">
        <p14:creationId xmlns:p14="http://schemas.microsoft.com/office/powerpoint/2010/main" val="13473424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4D2D903-52AB-CB84-0AA4-B31F8CACFD3A}"/>
              </a:ext>
            </a:extLst>
          </p:cNvPr>
          <p:cNvSpPr>
            <a:spLocks noGrp="1"/>
          </p:cNvSpPr>
          <p:nvPr>
            <p:ph type="title"/>
          </p:nvPr>
        </p:nvSpPr>
        <p:spPr/>
        <p:txBody>
          <a:bodyPr/>
          <a:lstStyle/>
          <a:p>
            <a:r>
              <a:rPr lang="es-AR" dirty="0">
                <a:solidFill>
                  <a:schemeClr val="accent1"/>
                </a:solidFill>
              </a:rPr>
              <a:t>FATIGA AL VOLANTE</a:t>
            </a:r>
          </a:p>
        </p:txBody>
      </p:sp>
      <p:sp>
        <p:nvSpPr>
          <p:cNvPr id="3" name="Marcador de contenido 2">
            <a:extLst>
              <a:ext uri="{FF2B5EF4-FFF2-40B4-BE49-F238E27FC236}">
                <a16:creationId xmlns:a16="http://schemas.microsoft.com/office/drawing/2014/main" id="{C3EC62FE-85E1-8AAA-7019-2BEC3F76DB86}"/>
              </a:ext>
            </a:extLst>
          </p:cNvPr>
          <p:cNvSpPr>
            <a:spLocks noGrp="1"/>
          </p:cNvSpPr>
          <p:nvPr>
            <p:ph idx="1"/>
          </p:nvPr>
        </p:nvSpPr>
        <p:spPr>
          <a:xfrm>
            <a:off x="920552" y="1600201"/>
            <a:ext cx="8490148" cy="4983161"/>
          </a:xfrm>
        </p:spPr>
        <p:txBody>
          <a:bodyPr>
            <a:normAutofit fontScale="55000" lnSpcReduction="20000"/>
          </a:bodyPr>
          <a:lstStyle/>
          <a:p>
            <a:r>
              <a:rPr lang="es-MX" dirty="0">
                <a:latin typeface="Google Sans"/>
              </a:rPr>
              <a:t>La fatiga al conducir es un estado de agotamiento físico y mental que afecta la capacidad para conducir de manera segura, aumentando el riesgo de accidentes. Es importante reconocer los síntomas y tomar medidas para prevenirla, como descansar lo suficiente y realizar paradas regulares. </a:t>
            </a:r>
          </a:p>
          <a:p>
            <a:r>
              <a:rPr lang="es-MX" dirty="0">
                <a:solidFill>
                  <a:schemeClr val="accent1"/>
                </a:solidFill>
                <a:latin typeface="Google Sans"/>
              </a:rPr>
              <a:t>Causas:</a:t>
            </a:r>
          </a:p>
          <a:p>
            <a:r>
              <a:rPr lang="es-MX" dirty="0">
                <a:solidFill>
                  <a:schemeClr val="accent1"/>
                </a:solidFill>
                <a:latin typeface="Google Sans"/>
              </a:rPr>
              <a:t>Falta de sueño o descanso:</a:t>
            </a:r>
          </a:p>
          <a:p>
            <a:r>
              <a:rPr lang="es-MX" dirty="0">
                <a:solidFill>
                  <a:schemeClr val="accent1"/>
                </a:solidFill>
                <a:latin typeface="Google Sans"/>
              </a:rPr>
              <a:t>No dormir lo suficiente antes de un viaje es una de las principales causas de fatiga al volante. </a:t>
            </a:r>
          </a:p>
          <a:p>
            <a:r>
              <a:rPr lang="es-MX" dirty="0">
                <a:solidFill>
                  <a:schemeClr val="accent1"/>
                </a:solidFill>
                <a:latin typeface="Google Sans"/>
              </a:rPr>
              <a:t>Viajes largos:</a:t>
            </a:r>
          </a:p>
          <a:p>
            <a:r>
              <a:rPr lang="es-MX" dirty="0">
                <a:solidFill>
                  <a:schemeClr val="accent1"/>
                </a:solidFill>
                <a:latin typeface="Google Sans"/>
              </a:rPr>
              <a:t>Conducir largas distancias sin descanso adecuado puede provocar fatiga. </a:t>
            </a:r>
          </a:p>
          <a:p>
            <a:r>
              <a:rPr lang="es-MX" dirty="0">
                <a:solidFill>
                  <a:schemeClr val="accent1"/>
                </a:solidFill>
                <a:latin typeface="Google Sans"/>
              </a:rPr>
              <a:t>Horarios de conducción irregulares:</a:t>
            </a:r>
          </a:p>
          <a:p>
            <a:r>
              <a:rPr lang="es-MX" dirty="0">
                <a:solidFill>
                  <a:schemeClr val="accent1"/>
                </a:solidFill>
                <a:latin typeface="Google Sans"/>
              </a:rPr>
              <a:t>Trabajar por turnos o tener horarios de conducción impredecibles puede afectar la calidad del sueño y aumentar la fatiga. </a:t>
            </a:r>
          </a:p>
          <a:p>
            <a:r>
              <a:rPr lang="es-MX" dirty="0">
                <a:solidFill>
                  <a:schemeClr val="accent1"/>
                </a:solidFill>
                <a:latin typeface="Google Sans"/>
              </a:rPr>
              <a:t>Monotonía de la conducción:</a:t>
            </a:r>
          </a:p>
          <a:p>
            <a:r>
              <a:rPr lang="es-MX" dirty="0">
                <a:solidFill>
                  <a:schemeClr val="accent1"/>
                </a:solidFill>
                <a:latin typeface="Google Sans"/>
              </a:rPr>
              <a:t>La conducción repetitiva y sin estímulos puede llevar a la fatiga y la falta de atención. </a:t>
            </a:r>
          </a:p>
          <a:p>
            <a:r>
              <a:rPr lang="es-MX" dirty="0">
                <a:solidFill>
                  <a:schemeClr val="accent1"/>
                </a:solidFill>
                <a:latin typeface="Google Sans"/>
              </a:rPr>
              <a:t>Factores individuales:</a:t>
            </a:r>
          </a:p>
          <a:p>
            <a:r>
              <a:rPr lang="es-MX" dirty="0">
                <a:solidFill>
                  <a:schemeClr val="accent1"/>
                </a:solidFill>
                <a:latin typeface="Google Sans"/>
              </a:rPr>
              <a:t>El estrés, la falta de ejercicio, la mala alimentación y el consumo de alcohol o ciertos medicamentos también pueden contribuir a la fatiga. </a:t>
            </a:r>
            <a:endParaRPr lang="es-AR" dirty="0">
              <a:solidFill>
                <a:schemeClr val="accent1"/>
              </a:solidFill>
              <a:latin typeface="Google Sans"/>
            </a:endParaRPr>
          </a:p>
        </p:txBody>
      </p:sp>
    </p:spTree>
    <p:extLst>
      <p:ext uri="{BB962C8B-B14F-4D97-AF65-F5344CB8AC3E}">
        <p14:creationId xmlns:p14="http://schemas.microsoft.com/office/powerpoint/2010/main" val="25813367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AA61CFA-4E19-53D4-4965-01774D5DC8FC}"/>
              </a:ext>
            </a:extLst>
          </p:cNvPr>
          <p:cNvSpPr>
            <a:spLocks noGrp="1"/>
          </p:cNvSpPr>
          <p:nvPr>
            <p:ph type="title"/>
          </p:nvPr>
        </p:nvSpPr>
        <p:spPr/>
        <p:txBody>
          <a:bodyPr/>
          <a:lstStyle/>
          <a:p>
            <a:r>
              <a:rPr lang="es-AR" dirty="0">
                <a:solidFill>
                  <a:schemeClr val="accent1"/>
                </a:solidFill>
              </a:rPr>
              <a:t>FACTOR VEHICULAR  </a:t>
            </a:r>
          </a:p>
        </p:txBody>
      </p:sp>
      <p:pic>
        <p:nvPicPr>
          <p:cNvPr id="5" name="Marcador de contenido 4" descr="Diagrama&#10;&#10;El contenido generado por IA puede ser incorrecto.">
            <a:extLst>
              <a:ext uri="{FF2B5EF4-FFF2-40B4-BE49-F238E27FC236}">
                <a16:creationId xmlns:a16="http://schemas.microsoft.com/office/drawing/2014/main" id="{E764D78A-DEA9-DB67-724F-B67C4C3C0C7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80592" y="1556792"/>
            <a:ext cx="8130108" cy="5026570"/>
          </a:xfrm>
        </p:spPr>
      </p:pic>
    </p:spTree>
    <p:extLst>
      <p:ext uri="{BB962C8B-B14F-4D97-AF65-F5344CB8AC3E}">
        <p14:creationId xmlns:p14="http://schemas.microsoft.com/office/powerpoint/2010/main" val="3459811320"/>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inisterio de Salud">
      <a:majorFont>
        <a:latin typeface="Cambria"/>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765</TotalTime>
  <Words>1378</Words>
  <Application>Microsoft Office PowerPoint</Application>
  <PresentationFormat>A4 (210 x 297 mm)</PresentationFormat>
  <Paragraphs>109</Paragraphs>
  <Slides>43</Slides>
  <Notes>1</Notes>
  <HiddenSlides>0</HiddenSlides>
  <MMClips>2</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43</vt:i4>
      </vt:variant>
    </vt:vector>
  </HeadingPairs>
  <TitlesOfParts>
    <vt:vector size="49" baseType="lpstr">
      <vt:lpstr>Arial</vt:lpstr>
      <vt:lpstr>Calibri</vt:lpstr>
      <vt:lpstr>Cambria</vt:lpstr>
      <vt:lpstr>Google Sans</vt:lpstr>
      <vt:lpstr>Wingdings</vt:lpstr>
      <vt:lpstr>Tema de Office</vt:lpstr>
      <vt:lpstr>Presentación de PowerPoint</vt:lpstr>
      <vt:lpstr>ESTADISTICAS  </vt:lpstr>
      <vt:lpstr>DEFINICION DE SEGURIDAD VIAL</vt:lpstr>
      <vt:lpstr>TRILOGIA VIAL  </vt:lpstr>
      <vt:lpstr>Factor humano </vt:lpstr>
      <vt:lpstr>CONSUMO DE ALCOHOL EN LA CONDUCCION</vt:lpstr>
      <vt:lpstr>DISTRACCIONES AL VOLANTE  </vt:lpstr>
      <vt:lpstr>FATIGA AL VOLANTE</vt:lpstr>
      <vt:lpstr>FACTOR VEHICULAR  </vt:lpstr>
      <vt:lpstr>NEUMATICOS  </vt:lpstr>
      <vt:lpstr>DIFERENCIAS DE PRESION EN EL INFLADO </vt:lpstr>
      <vt:lpstr>Presentación de PowerPoint</vt:lpstr>
      <vt:lpstr>DISTANCIA DE REACCION</vt:lpstr>
      <vt:lpstr>Presentación de PowerPoint</vt:lpstr>
      <vt:lpstr>DISTANCIA DE SEGURIDAD</vt:lpstr>
      <vt:lpstr>FACTOR AMBIENTAL</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Hidroplaneo </vt:lpstr>
      <vt:lpstr>CONDUCCION NOCTURNA </vt:lpstr>
      <vt:lpstr>Presentación de PowerPoint</vt:lpstr>
      <vt:lpstr>Presentación de PowerPoint</vt:lpstr>
      <vt:lpstr>Presentación de PowerPoint</vt:lpstr>
      <vt:lpstr>Señalizacion vial </vt:lpstr>
      <vt:lpstr>Presentación de PowerPoint</vt:lpstr>
      <vt:lpstr>Señales Horizontales </vt:lpstr>
      <vt:lpstr>ASPECTOS LEGALES </vt:lpstr>
      <vt:lpstr>LEY 24449</vt:lpstr>
      <vt:lpstr>Articulo 41 Prioridades </vt:lpstr>
      <vt:lpstr>ARTICULO 61 Vehiculos De Emergencias </vt:lpstr>
      <vt:lpstr>ARTICULO 64 Presunciones </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pc1</dc:creator>
  <cp:lastModifiedBy>juan rivero</cp:lastModifiedBy>
  <cp:revision>2</cp:revision>
  <dcterms:created xsi:type="dcterms:W3CDTF">2021-08-11T13:31:48Z</dcterms:created>
  <dcterms:modified xsi:type="dcterms:W3CDTF">2025-07-03T12:07:53Z</dcterms:modified>
</cp:coreProperties>
</file>