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80"/>
  </p:notesMasterIdLst>
  <p:sldIdLst>
    <p:sldId id="261" r:id="rId2"/>
    <p:sldId id="344" r:id="rId3"/>
    <p:sldId id="345" r:id="rId4"/>
    <p:sldId id="262" r:id="rId5"/>
    <p:sldId id="263" r:id="rId6"/>
    <p:sldId id="346" r:id="rId7"/>
    <p:sldId id="347" r:id="rId8"/>
    <p:sldId id="264" r:id="rId9"/>
    <p:sldId id="265" r:id="rId10"/>
    <p:sldId id="348" r:id="rId11"/>
    <p:sldId id="349" r:id="rId12"/>
    <p:sldId id="350" r:id="rId13"/>
    <p:sldId id="351" r:id="rId14"/>
    <p:sldId id="267" r:id="rId15"/>
    <p:sldId id="352" r:id="rId16"/>
    <p:sldId id="266" r:id="rId17"/>
    <p:sldId id="353" r:id="rId18"/>
    <p:sldId id="354" r:id="rId19"/>
    <p:sldId id="355" r:id="rId20"/>
    <p:sldId id="356" r:id="rId21"/>
    <p:sldId id="357" r:id="rId22"/>
    <p:sldId id="358" r:id="rId23"/>
    <p:sldId id="268" r:id="rId24"/>
    <p:sldId id="269" r:id="rId25"/>
    <p:sldId id="359" r:id="rId26"/>
    <p:sldId id="270" r:id="rId27"/>
    <p:sldId id="271" r:id="rId28"/>
    <p:sldId id="272" r:id="rId29"/>
    <p:sldId id="360" r:id="rId30"/>
    <p:sldId id="361" r:id="rId31"/>
    <p:sldId id="273" r:id="rId32"/>
    <p:sldId id="274" r:id="rId33"/>
    <p:sldId id="362" r:id="rId34"/>
    <p:sldId id="275" r:id="rId35"/>
    <p:sldId id="276" r:id="rId36"/>
    <p:sldId id="277" r:id="rId37"/>
    <p:sldId id="363" r:id="rId38"/>
    <p:sldId id="364" r:id="rId39"/>
    <p:sldId id="365" r:id="rId40"/>
    <p:sldId id="279" r:id="rId41"/>
    <p:sldId id="366" r:id="rId42"/>
    <p:sldId id="367" r:id="rId43"/>
    <p:sldId id="280" r:id="rId44"/>
    <p:sldId id="281" r:id="rId45"/>
    <p:sldId id="282" r:id="rId46"/>
    <p:sldId id="368" r:id="rId47"/>
    <p:sldId id="369" r:id="rId48"/>
    <p:sldId id="283" r:id="rId49"/>
    <p:sldId id="284" r:id="rId50"/>
    <p:sldId id="285" r:id="rId51"/>
    <p:sldId id="286" r:id="rId52"/>
    <p:sldId id="370" r:id="rId53"/>
    <p:sldId id="371" r:id="rId54"/>
    <p:sldId id="372" r:id="rId55"/>
    <p:sldId id="373" r:id="rId56"/>
    <p:sldId id="374" r:id="rId57"/>
    <p:sldId id="287" r:id="rId58"/>
    <p:sldId id="288" r:id="rId59"/>
    <p:sldId id="289" r:id="rId60"/>
    <p:sldId id="375" r:id="rId61"/>
    <p:sldId id="376" r:id="rId62"/>
    <p:sldId id="377" r:id="rId63"/>
    <p:sldId id="378" r:id="rId64"/>
    <p:sldId id="293" r:id="rId65"/>
    <p:sldId id="382" r:id="rId66"/>
    <p:sldId id="383" r:id="rId67"/>
    <p:sldId id="384" r:id="rId68"/>
    <p:sldId id="385" r:id="rId69"/>
    <p:sldId id="386" r:id="rId70"/>
    <p:sldId id="387" r:id="rId71"/>
    <p:sldId id="294" r:id="rId72"/>
    <p:sldId id="389" r:id="rId73"/>
    <p:sldId id="291" r:id="rId74"/>
    <p:sldId id="292" r:id="rId75"/>
    <p:sldId id="379" r:id="rId76"/>
    <p:sldId id="380" r:id="rId77"/>
    <p:sldId id="381" r:id="rId78"/>
    <p:sldId id="259" r:id="rId79"/>
  </p:sldIdLst>
  <p:sldSz cx="9906000" cy="6858000" type="A4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94" autoAdjust="0"/>
    <p:restoredTop sz="94660"/>
  </p:normalViewPr>
  <p:slideViewPr>
    <p:cSldViewPr>
      <p:cViewPr varScale="1">
        <p:scale>
          <a:sx n="65" d="100"/>
          <a:sy n="65" d="100"/>
        </p:scale>
        <p:origin x="1176" y="7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7-06T16:52:58.427" idx="1">
    <p:pos x="4367" y="1775"/>
    <p:text>creo que esto les quedo cortado o habriq que reformular 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7EEDB7-B7A7-46FA-83D7-F81CCE2A1CAA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1CF9B-ADDA-406C-B7E5-1400A1CCEE00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5180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29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68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69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70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72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75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76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77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52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53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54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55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56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65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66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328A6-FF54-47B3-927A-562CA9C155FF}" type="slidenum">
              <a:rPr lang="es-AR" smtClean="0"/>
              <a:pPr/>
              <a:t>67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20959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3611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7338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4462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9952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6422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5691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2548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1394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2059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2064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4984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F964E-CBBB-413C-9565-27B3C047D4A9}" type="datetimeFigureOut">
              <a:rPr lang="es-ES" smtClean="0"/>
              <a:pPr/>
              <a:t>04/12/2025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367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VID-20170218-WA0036.mp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3.%20Posici&#243;n%20Lateral%20de%20Seguridad%20(PLS).mp4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Presentadora%20se%20desmaya%20en%20vivo%20en%20programa%20de%20televisin%20infantil.mp4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desmayos%20en%20bodas.mp4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Presentador%20de%20TV%20es%20atacado%20con%20una%20espada.mp4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crisis%20convulsivas.mp4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Golpe%20por%20accidente%20causa%20convulsion.mp4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y2mate.com%20-%20Papa%20dejaste%20el%20celular%20en%20casa_360p.mp4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Cupcakes%20Gone%20Bad%20-%20Do%20or%20Die%20(1).mp4" TargetMode="Externa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cora.mp4" TargetMode="Externa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Mr.%20Bean%20-%20Reanimaci&#243;n%20720.mp4" TargetMode="Externa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RCP%20_%20Con%20Holcim,%20Alta%20Mezcla.mp4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emf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PAA2023\PPAA-MATERNIDAD\VIDEOS%20PPAA-MATERNIDAD\la%20escena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642918"/>
            <a:ext cx="8915400" cy="1500198"/>
          </a:xfrm>
        </p:spPr>
        <p:txBody>
          <a:bodyPr>
            <a:normAutofit/>
          </a:bodyPr>
          <a:lstStyle/>
          <a:p>
            <a:r>
              <a:rPr lang="es-MX" sz="4800" b="1" dirty="0">
                <a:solidFill>
                  <a:schemeClr val="accent1"/>
                </a:solidFill>
              </a:rPr>
              <a:t>PRIMEROS AUXILIOS</a:t>
            </a:r>
            <a:endParaRPr lang="es-ES" sz="4800" dirty="0"/>
          </a:p>
        </p:txBody>
      </p:sp>
      <p:pic>
        <p:nvPicPr>
          <p:cNvPr id="4" name="Picture 3" descr="C:\Users\lnardideluca\Downloads\Página_7-removebg-preview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050"/>
            <a:ext cx="9906000" cy="471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785794"/>
            <a:ext cx="9517327" cy="114300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ES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 </a:t>
            </a:r>
            <a:r>
              <a:rPr lang="es-ES" sz="3600" b="1" cap="all" dirty="0">
                <a:solidFill>
                  <a:schemeClr val="accent1"/>
                </a:solidFill>
                <a:cs typeface="Helvetica Neue Light"/>
              </a:rPr>
              <a:t>BARRERAS PARA ACTUAR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1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ES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 ANTES DE ATENDER A UNA PERSONA</a:t>
            </a: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0" y="1700809"/>
            <a:ext cx="9906000" cy="465715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ES" altLang="es-AR" sz="2100" dirty="0">
                <a:latin typeface="+mj-lt"/>
                <a:ea typeface="Helvetica Neue Medium" charset="0"/>
                <a:cs typeface="Helvetica Neue Medium" charset="0"/>
              </a:rPr>
              <a:t>La presencia de otras personas. 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ES" altLang="es-AR" sz="2100" dirty="0">
                <a:latin typeface="+mj-lt"/>
                <a:ea typeface="Helvetica Neue Medium" charset="0"/>
                <a:cs typeface="Helvetica Neue Medium" charset="0"/>
              </a:rPr>
              <a:t>Las dudas sobre el estado de la persona enferma o lesionada.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ES" altLang="es-AR" sz="2100" dirty="0">
                <a:latin typeface="+mj-lt"/>
                <a:ea typeface="Helvetica Neue Medium" charset="0"/>
                <a:cs typeface="Helvetica Neue Medium" charset="0"/>
              </a:rPr>
              <a:t>El tipo de lesión o enfermedad.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ES" altLang="es-AR" sz="2100" dirty="0">
                <a:latin typeface="+mj-lt"/>
                <a:ea typeface="Helvetica Neue Medium" charset="0"/>
                <a:cs typeface="Helvetica Neue Medium" charset="0"/>
              </a:rPr>
              <a:t>El miedo a contraer una enfermedad.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ES" altLang="es-AR" sz="2100" dirty="0">
                <a:latin typeface="+mj-lt"/>
                <a:ea typeface="Helvetica Neue Medium" charset="0"/>
                <a:cs typeface="Helvetica Neue Medium" charset="0"/>
              </a:rPr>
              <a:t>El miedo a cometer un error.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ES" altLang="es-AR" sz="2100" dirty="0">
                <a:latin typeface="+mj-lt"/>
                <a:ea typeface="Helvetica Neue Medium" charset="0"/>
                <a:cs typeface="Helvetica Neue Medium" charset="0"/>
              </a:rPr>
              <a:t>El miedo a ser demandada.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ES" altLang="es-AR" sz="2100" dirty="0">
                <a:latin typeface="+mj-lt"/>
                <a:ea typeface="Helvetica Neue Medium" charset="0"/>
                <a:cs typeface="Helvetica Neue Medium" charset="0"/>
              </a:rPr>
              <a:t>Las dudas sobre cuándo se debe llamar a emergencias.</a:t>
            </a:r>
          </a:p>
        </p:txBody>
      </p:sp>
    </p:spTree>
    <p:extLst>
      <p:ext uri="{BB962C8B-B14F-4D97-AF65-F5344CB8AC3E}">
        <p14:creationId xmlns:p14="http://schemas.microsoft.com/office/powerpoint/2010/main" val="279490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142984"/>
            <a:ext cx="9906000" cy="928694"/>
          </a:xfrm>
        </p:spPr>
        <p:txBody>
          <a:bodyPr>
            <a:noAutofit/>
          </a:bodyPr>
          <a:lstStyle/>
          <a:p>
            <a:r>
              <a:rPr lang="es-ES" sz="3600" b="1" cap="all" dirty="0">
                <a:solidFill>
                  <a:schemeClr val="accent1"/>
                </a:solidFill>
                <a:cs typeface="Helvetica Neue Light"/>
              </a:rPr>
              <a:t>OBTENCIÓN DEL</a:t>
            </a:r>
            <a:r>
              <a:rPr lang="x-none" sz="3600" b="1" cap="all" dirty="0">
                <a:solidFill>
                  <a:schemeClr val="accent1"/>
                </a:solidFill>
                <a:cs typeface="Helvetica Neue Light"/>
              </a:rPr>
              <a:t> </a:t>
            </a:r>
            <a:r>
              <a:rPr lang="es-ES" sz="3600" b="1" cap="all" dirty="0">
                <a:solidFill>
                  <a:schemeClr val="accent1"/>
                </a:solidFill>
                <a:cs typeface="Helvetica Neue Light"/>
              </a:rPr>
              <a:t>CONSENTIMIENTO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" y="2071680"/>
            <a:ext cx="9673862" cy="442915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ü"/>
            </a:pPr>
            <a:r>
              <a:rPr lang="es-ES" sz="3100" dirty="0">
                <a:solidFill>
                  <a:srgbClr val="922F77"/>
                </a:solidFill>
                <a:latin typeface="Helvetica Neue Medium"/>
                <a:cs typeface="Helvetica Neue Medium"/>
              </a:rPr>
              <a:t> </a:t>
            </a:r>
            <a:r>
              <a:rPr lang="es-ES" sz="2100" dirty="0">
                <a:latin typeface="+mj-lt"/>
                <a:cs typeface="Helvetica Neue Medium"/>
              </a:rPr>
              <a:t>Dígale su nombre.</a:t>
            </a:r>
          </a:p>
          <a:p>
            <a:pPr marL="0" indent="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ü"/>
            </a:pPr>
            <a:r>
              <a:rPr lang="es-ES" sz="2100" dirty="0">
                <a:latin typeface="+mj-lt"/>
                <a:cs typeface="Helvetica Neue Medium"/>
              </a:rPr>
              <a:t>Dígale que tiene capacitación en primeros auxilios.</a:t>
            </a:r>
          </a:p>
          <a:p>
            <a:pPr marL="0" indent="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ü"/>
            </a:pPr>
            <a:r>
              <a:rPr lang="es-ES" sz="2100" dirty="0">
                <a:latin typeface="+mj-lt"/>
                <a:cs typeface="Helvetica Neue Medium"/>
              </a:rPr>
              <a:t>Pregúntele si puede ayudarla.</a:t>
            </a:r>
          </a:p>
          <a:p>
            <a:pPr marL="0" indent="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ü"/>
            </a:pPr>
            <a:r>
              <a:rPr lang="es-ES" sz="2100" dirty="0">
                <a:latin typeface="+mj-lt"/>
                <a:cs typeface="Helvetica Neue Medium"/>
              </a:rPr>
              <a:t>Explíquele lo que usted cree que le esté pasando.</a:t>
            </a:r>
          </a:p>
          <a:p>
            <a:pPr marL="0" indent="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ü"/>
            </a:pPr>
            <a:r>
              <a:rPr lang="es-ES" sz="2100" dirty="0">
                <a:latin typeface="+mj-lt"/>
                <a:cs typeface="Helvetica Neue Medium"/>
              </a:rPr>
              <a:t>Explíquele lo que piensa hacer.</a:t>
            </a:r>
          </a:p>
          <a:p>
            <a:pPr marL="0" indent="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ü"/>
            </a:pPr>
            <a:r>
              <a:rPr lang="es-ES" sz="2100" dirty="0">
                <a:latin typeface="+mj-lt"/>
                <a:cs typeface="Helvetica Neue Medium"/>
              </a:rPr>
              <a:t>Obtenga el consentimiento</a:t>
            </a:r>
            <a:r>
              <a:rPr lang="es-ES" sz="2600" dirty="0">
                <a:latin typeface="Helvetica Neue Medium"/>
                <a:cs typeface="Helvetica Neue Medium"/>
              </a:rPr>
              <a:t>.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4101698" y="44468"/>
            <a:ext cx="5309005" cy="354555"/>
          </a:xfrm>
          <a:prstGeom prst="rect">
            <a:avLst/>
          </a:prstGeom>
          <a:noFill/>
        </p:spPr>
        <p:txBody>
          <a:bodyPr wrap="square" lIns="107287" tIns="53643" rIns="107287" bIns="53643" rtlCol="0">
            <a:spAutoFit/>
          </a:bodyPr>
          <a:lstStyle/>
          <a:p>
            <a:pPr algn="r"/>
            <a:r>
              <a:rPr lang="es-ES" sz="1600" dirty="0">
                <a:solidFill>
                  <a:srgbClr val="FFFFFF"/>
                </a:solidFill>
                <a:latin typeface="Helvetica Neue Light"/>
                <a:cs typeface="Helvetica Neue Light"/>
              </a:rPr>
              <a:t>&gt;&gt;. ANTES DE ATENDER A UNA PERSONA</a:t>
            </a:r>
          </a:p>
        </p:txBody>
      </p:sp>
    </p:spTree>
    <p:extLst>
      <p:ext uri="{BB962C8B-B14F-4D97-AF65-F5344CB8AC3E}">
        <p14:creationId xmlns:p14="http://schemas.microsoft.com/office/powerpoint/2010/main" val="3461750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644692"/>
            <a:ext cx="9517327" cy="11588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ASPECTOS QUE RECORDAR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1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ES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ANTES DE ATENDER A UNA PERSONA</a:t>
            </a: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606790" y="2084852"/>
            <a:ext cx="8915400" cy="33603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b="1" dirty="0">
                <a:solidFill>
                  <a:srgbClr val="E32219"/>
                </a:solidFill>
                <a:latin typeface="+mj-lt"/>
                <a:ea typeface="Helvetica Neue Medium" charset="0"/>
                <a:cs typeface="Helvetica Neue Medium" charset="0"/>
              </a:rPr>
              <a:t>NO</a:t>
            </a: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 preste ayuda a una persona consciente que la rechaza.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Aunque una persona no le dé su consentimiento, de todos modos debe </a:t>
            </a:r>
            <a:r>
              <a:rPr lang="es-AR" altLang="es-AR" sz="2100" b="1" dirty="0">
                <a:solidFill>
                  <a:srgbClr val="E32219"/>
                </a:solidFill>
                <a:latin typeface="+mj-lt"/>
                <a:ea typeface="Helvetica Neue Medium" charset="0"/>
                <a:cs typeface="Helvetica Neue Medium" charset="0"/>
              </a:rPr>
              <a:t>LLAMAR A EMERGENCIAS</a:t>
            </a:r>
            <a:r>
              <a:rPr lang="es-AR" altLang="es-AR" sz="2100" dirty="0">
                <a:solidFill>
                  <a:srgbClr val="E32219"/>
                </a:solidFill>
                <a:latin typeface="+mj-lt"/>
                <a:ea typeface="Helvetica Neue Medium" charset="0"/>
                <a:cs typeface="Helvetica Neue Medium" charset="0"/>
              </a:rPr>
              <a:t>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Si la persona consciente es  menor de edad, se </a:t>
            </a:r>
            <a:r>
              <a:rPr lang="es-AR" altLang="es-AR" sz="2100" b="1" dirty="0">
                <a:solidFill>
                  <a:srgbClr val="E32219"/>
                </a:solidFill>
                <a:latin typeface="+mj-lt"/>
                <a:ea typeface="Helvetica Neue Medium" charset="0"/>
                <a:cs typeface="Helvetica Neue Medium" charset="0"/>
              </a:rPr>
              <a:t>DEBE PEDIR AUTORIZACIÓN </a:t>
            </a: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al padre, madre o tutor/a, (si está presente) para poder atenderla. </a:t>
            </a:r>
          </a:p>
        </p:txBody>
      </p:sp>
    </p:spTree>
    <p:extLst>
      <p:ext uri="{BB962C8B-B14F-4D97-AF65-F5344CB8AC3E}">
        <p14:creationId xmlns:p14="http://schemas.microsoft.com/office/powerpoint/2010/main" val="186486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1000108"/>
            <a:ext cx="9517327" cy="121444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  ASPECTOS a RECORDAR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1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ES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ANS DE ATENDR A UNA PERSONA</a:t>
            </a:r>
          </a:p>
        </p:txBody>
      </p:sp>
      <p:sp>
        <p:nvSpPr>
          <p:cNvPr id="12" name="Marcador de contenido 2"/>
          <p:cNvSpPr>
            <a:spLocks noGrp="1"/>
          </p:cNvSpPr>
          <p:nvPr>
            <p:ph idx="1"/>
          </p:nvPr>
        </p:nvSpPr>
        <p:spPr>
          <a:xfrm>
            <a:off x="0" y="2285991"/>
            <a:ext cx="9906000" cy="3929091"/>
          </a:xfrm>
        </p:spPr>
        <p:txBody>
          <a:bodyPr/>
          <a:lstStyle/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ES" altLang="es-ES" sz="2100" dirty="0">
                <a:latin typeface="+mj-lt"/>
                <a:ea typeface="Helvetica Neue Medium" charset="0"/>
                <a:cs typeface="Helvetica Neue Medium" charset="0"/>
              </a:rPr>
              <a:t>Si la persona está inconsciente o no puede responder debido a la enfermedad o la lesión, </a:t>
            </a:r>
            <a:r>
              <a:rPr lang="es-ES" altLang="es-ES" sz="2100" b="1" dirty="0">
                <a:latin typeface="+mj-lt"/>
                <a:ea typeface="Helvetica Neue Medium" charset="0"/>
                <a:cs typeface="Helvetica Neue Medium" charset="0"/>
              </a:rPr>
              <a:t>el consentimiento se considera sobreentendido.</a:t>
            </a:r>
          </a:p>
          <a:p>
            <a:pPr>
              <a:lnSpc>
                <a:spcPct val="150000"/>
              </a:lnSpc>
              <a:buClr>
                <a:schemeClr val="bg1"/>
              </a:buClr>
            </a:pPr>
            <a:endParaRPr lang="es-ES" altLang="es-ES" sz="2100" dirty="0">
              <a:solidFill>
                <a:schemeClr val="bg1"/>
              </a:solidFill>
              <a:latin typeface="+mj-lt"/>
              <a:ea typeface="Helvetica Neue Medium" charset="0"/>
              <a:cs typeface="Helvetica Neue Medium" charset="0"/>
            </a:endParaRP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ES" altLang="es-ES" sz="2100" dirty="0">
                <a:latin typeface="+mj-lt"/>
                <a:ea typeface="Helvetica Neue Medium" charset="0"/>
                <a:cs typeface="Helvetica Neue Medium" charset="0"/>
              </a:rPr>
              <a:t>El consentimiento se considera también sobreentendido cuando se trata de una </a:t>
            </a:r>
            <a:r>
              <a:rPr lang="es-ES" altLang="es-ES" sz="2100" b="1" dirty="0">
                <a:latin typeface="+mj-lt"/>
                <a:ea typeface="Helvetica Neue Medium" charset="0"/>
                <a:cs typeface="Helvetica Neue Medium" charset="0"/>
              </a:rPr>
              <a:t>persona menor de edad</a:t>
            </a:r>
            <a:r>
              <a:rPr lang="es-ES" altLang="es-ES" sz="2100" dirty="0">
                <a:latin typeface="+mj-lt"/>
                <a:ea typeface="Helvetica Neue Medium" charset="0"/>
                <a:cs typeface="Helvetica Neue Medium" charset="0"/>
              </a:rPr>
              <a:t>, si el padre, madre o tutor/a no está presente o disponible de inmediato.</a:t>
            </a:r>
          </a:p>
          <a:p>
            <a:pPr>
              <a:lnSpc>
                <a:spcPct val="150000"/>
              </a:lnSpc>
            </a:pPr>
            <a:endParaRPr lang="es-ES" altLang="es-ES" sz="2600" dirty="0">
              <a:latin typeface="Helvetica Neue Medium" charset="0"/>
              <a:ea typeface="Helvetica Neue Medium" charset="0"/>
              <a:cs typeface="Helvetica Neue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771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000108"/>
            <a:ext cx="9906000" cy="928694"/>
          </a:xfrm>
        </p:spPr>
        <p:txBody>
          <a:bodyPr>
            <a:normAutofit fontScale="90000"/>
          </a:bodyPr>
          <a:lstStyle/>
          <a:p>
            <a:r>
              <a:rPr lang="es-AR" dirty="0"/>
              <a:t>PASOS PARA ACTUAR EN UNA EMERGENCIA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857364"/>
            <a:ext cx="9906000" cy="4357718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5" name="Picture 3" descr="C:\Users\lnardideluca\Downloads\Página_14-removebg-previ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62" y="1857364"/>
            <a:ext cx="6314548" cy="460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1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PASOS PARA ACTUAR EN UNA EMERGENCIA</a:t>
            </a:r>
          </a:p>
        </p:txBody>
      </p:sp>
      <p:sp>
        <p:nvSpPr>
          <p:cNvPr id="6" name="5 Rectángulo"/>
          <p:cNvSpPr/>
          <p:nvPr/>
        </p:nvSpPr>
        <p:spPr>
          <a:xfrm>
            <a:off x="2066680" y="3909053"/>
            <a:ext cx="6708745" cy="1077830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r>
              <a:rPr lang="es-AR" sz="6300" b="1" dirty="0">
                <a:solidFill>
                  <a:schemeClr val="accent1"/>
                </a:solidFill>
                <a:latin typeface="Gotham" panose="02000504050000020004" pitchFamily="2" charset="0"/>
              </a:rPr>
              <a:t>3.  </a:t>
            </a:r>
            <a:r>
              <a:rPr lang="es-AR" sz="6300" b="1" dirty="0">
                <a:solidFill>
                  <a:schemeClr val="accent1"/>
                </a:solidFill>
                <a:latin typeface="+mj-lt"/>
              </a:rPr>
              <a:t>ATENDER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2066679" y="1459356"/>
            <a:ext cx="5694633" cy="1077830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r>
              <a:rPr lang="es-AR" sz="6300" b="1" dirty="0">
                <a:solidFill>
                  <a:schemeClr val="accent1"/>
                </a:solidFill>
                <a:latin typeface="Gotham" panose="02000504050000020004" pitchFamily="2" charset="0"/>
              </a:rPr>
              <a:t>1. </a:t>
            </a:r>
            <a:r>
              <a:rPr lang="es-AR" sz="6300" b="1" dirty="0">
                <a:solidFill>
                  <a:srgbClr val="FFFFFF"/>
                </a:solidFill>
                <a:latin typeface="Gotham" panose="02000504050000020004" pitchFamily="2" charset="0"/>
              </a:rPr>
              <a:t> </a:t>
            </a:r>
            <a:r>
              <a:rPr lang="es-AR" sz="6300" b="1" dirty="0">
                <a:solidFill>
                  <a:schemeClr val="accent1"/>
                </a:solidFill>
                <a:latin typeface="+mj-lt"/>
              </a:rPr>
              <a:t>REVISAR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1238224" y="2660915"/>
            <a:ext cx="5518710" cy="1077830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r>
              <a:rPr lang="es-AR" sz="6300" b="1" dirty="0">
                <a:solidFill>
                  <a:srgbClr val="FFFFFF"/>
                </a:solidFill>
                <a:latin typeface="Gotham" panose="02000504050000020004" pitchFamily="2" charset="0"/>
              </a:rPr>
              <a:t>2.</a:t>
            </a:r>
            <a:r>
              <a:rPr lang="es-AR" sz="6300" b="1" dirty="0">
                <a:solidFill>
                  <a:schemeClr val="accent1"/>
                </a:solidFill>
                <a:latin typeface="Gotham" panose="02000504050000020004" pitchFamily="2" charset="0"/>
              </a:rPr>
              <a:t> 2.</a:t>
            </a:r>
            <a:r>
              <a:rPr lang="es-AR" sz="6300" b="1" dirty="0">
                <a:solidFill>
                  <a:srgbClr val="FFFFFF"/>
                </a:solidFill>
                <a:latin typeface="Gotham" panose="02000504050000020004" pitchFamily="2" charset="0"/>
              </a:rPr>
              <a:t>  </a:t>
            </a:r>
            <a:r>
              <a:rPr lang="es-AR" sz="6300" b="1" dirty="0">
                <a:solidFill>
                  <a:schemeClr val="accent1"/>
                </a:solidFill>
                <a:latin typeface="+mj-lt"/>
              </a:rPr>
              <a:t>LLAMAR</a:t>
            </a:r>
          </a:p>
        </p:txBody>
      </p:sp>
    </p:spTree>
    <p:extLst>
      <p:ext uri="{BB962C8B-B14F-4D97-AF65-F5344CB8AC3E}">
        <p14:creationId xmlns:p14="http://schemas.microsoft.com/office/powerpoint/2010/main" val="1917519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VID-20170218-WA0036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1071546"/>
            <a:ext cx="9517327" cy="107157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6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1A. </a:t>
            </a:r>
            <a:r>
              <a:rPr lang="es-AR" sz="3600" b="1" cap="all" dirty="0" err="1">
                <a:solidFill>
                  <a:schemeClr val="accent1"/>
                </a:solidFill>
                <a:cs typeface="Helvetica Neue Light"/>
              </a:rPr>
              <a:t>REVISar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EL LUGAR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0" y="1988840"/>
            <a:ext cx="9906000" cy="336037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¿Hay algo que nos pueda poner en peligro? 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¿Qué ocurrió?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¿Cuántas personas afectadas hay?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¿Existe algún peligro inmediato?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¿Alguien pueda brindarnos ayuda?</a:t>
            </a:r>
          </a:p>
        </p:txBody>
      </p:sp>
    </p:spTree>
    <p:extLst>
      <p:ext uri="{BB962C8B-B14F-4D97-AF65-F5344CB8AC3E}">
        <p14:creationId xmlns:p14="http://schemas.microsoft.com/office/powerpoint/2010/main" val="428734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0" y="1316275"/>
            <a:ext cx="8915400" cy="1143000"/>
          </a:xfrm>
        </p:spPr>
        <p:txBody>
          <a:bodyPr>
            <a:noAutofit/>
          </a:bodyPr>
          <a:lstStyle/>
          <a:p>
            <a:pPr algn="l"/>
            <a:r>
              <a:rPr lang="es-ES" sz="3600" b="1" cap="all" dirty="0">
                <a:solidFill>
                  <a:schemeClr val="accent1"/>
                </a:solidFill>
                <a:cs typeface="Helvetica Neue Medium"/>
              </a:rPr>
              <a:t>1.B </a:t>
            </a:r>
            <a:r>
              <a:rPr lang="es-ES" sz="3600" b="1" cap="all" dirty="0">
                <a:solidFill>
                  <a:schemeClr val="accent1"/>
                </a:solidFill>
                <a:cs typeface="Helvetica Neue Light"/>
              </a:rPr>
              <a:t>REVISE A LA PERSONA</a:t>
            </a:r>
            <a:br>
              <a:rPr lang="es-ES" sz="3600" cap="all" dirty="0">
                <a:solidFill>
                  <a:schemeClr val="accent1"/>
                </a:solidFill>
                <a:cs typeface="Helvetica Neue Light"/>
              </a:rPr>
            </a:br>
            <a:endParaRPr lang="es-ES" sz="3600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2214555"/>
            <a:ext cx="9906000" cy="4071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s-ES" sz="2100" cap="all" dirty="0">
                <a:latin typeface="+mj-lt"/>
                <a:cs typeface="Helvetica Neue Light"/>
              </a:rPr>
              <a:t>¿HAY PELIGRO DE MUERTE?</a:t>
            </a:r>
            <a:endParaRPr lang="es-ES" sz="2100" dirty="0">
              <a:latin typeface="+mj-lt"/>
              <a:cs typeface="Helvetica Neue Medium"/>
            </a:endParaRPr>
          </a:p>
          <a:p>
            <a:pPr>
              <a:lnSpc>
                <a:spcPct val="150000"/>
              </a:lnSpc>
            </a:pPr>
            <a:r>
              <a:rPr lang="es-ES" sz="2100" dirty="0">
                <a:latin typeface="+mj-lt"/>
                <a:cs typeface="Helvetica Neue Medium"/>
              </a:rPr>
              <a:t>¿Está inconsciente?</a:t>
            </a:r>
          </a:p>
          <a:p>
            <a:pPr>
              <a:lnSpc>
                <a:spcPct val="150000"/>
              </a:lnSpc>
            </a:pPr>
            <a:r>
              <a:rPr lang="es-ES" sz="2100" dirty="0">
                <a:latin typeface="+mj-lt"/>
                <a:cs typeface="Helvetica Neue Medium"/>
              </a:rPr>
              <a:t>¿No respira o lo hace con dificultad?</a:t>
            </a:r>
          </a:p>
          <a:p>
            <a:pPr>
              <a:lnSpc>
                <a:spcPct val="150000"/>
              </a:lnSpc>
            </a:pPr>
            <a:r>
              <a:rPr lang="es-ES" sz="2100" dirty="0">
                <a:latin typeface="+mj-lt"/>
                <a:cs typeface="Helvetica Neue Medium"/>
              </a:rPr>
              <a:t>¿Se mueve?</a:t>
            </a:r>
          </a:p>
          <a:p>
            <a:pPr>
              <a:lnSpc>
                <a:spcPct val="150000"/>
              </a:lnSpc>
            </a:pPr>
            <a:r>
              <a:rPr lang="es-ES" sz="2100" dirty="0">
                <a:latin typeface="+mj-lt"/>
                <a:cs typeface="Helvetica Neue Medium"/>
              </a:rPr>
              <a:t>¿Sufre sangrado grave?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4885364" y="44467"/>
            <a:ext cx="4525338" cy="600776"/>
          </a:xfrm>
          <a:prstGeom prst="rect">
            <a:avLst/>
          </a:prstGeom>
          <a:noFill/>
        </p:spPr>
        <p:txBody>
          <a:bodyPr wrap="square" lIns="107287" tIns="53643" rIns="107287" bIns="53643" rtlCol="0">
            <a:spAutoFit/>
          </a:bodyPr>
          <a:lstStyle/>
          <a:p>
            <a:pPr algn="r"/>
            <a:r>
              <a:rPr lang="es-ES" sz="1600" dirty="0">
                <a:solidFill>
                  <a:srgbClr val="FFFFFF"/>
                </a:solidFill>
                <a:latin typeface="Helvetica Neue Light"/>
                <a:cs typeface="Helvetica Neue Light"/>
              </a:rPr>
              <a:t>&gt;&gt;. PASOS PARA ACTUAR EN UNA EMERGENCIA</a:t>
            </a:r>
          </a:p>
        </p:txBody>
      </p:sp>
    </p:spTree>
    <p:extLst>
      <p:ext uri="{BB962C8B-B14F-4D97-AF65-F5344CB8AC3E}">
        <p14:creationId xmlns:p14="http://schemas.microsoft.com/office/powerpoint/2010/main" val="725071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617" y="990213"/>
            <a:ext cx="5819383" cy="5062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644692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 </a:t>
            </a:r>
            <a:r>
              <a:rPr lang="es-AR" sz="3600" b="1" cap="all" dirty="0" err="1">
                <a:solidFill>
                  <a:schemeClr val="accent1"/>
                </a:solidFill>
                <a:cs typeface="Helvetica Neue Light"/>
              </a:rPr>
              <a:t>REVISar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LA conciencia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1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 PASOS PARA ACTUAR EN UNA EMERGENCIA</a:t>
            </a:r>
          </a:p>
        </p:txBody>
      </p:sp>
      <p:sp>
        <p:nvSpPr>
          <p:cNvPr id="7" name="Rectángulo 6"/>
          <p:cNvSpPr/>
          <p:nvPr/>
        </p:nvSpPr>
        <p:spPr>
          <a:xfrm>
            <a:off x="0" y="6435725"/>
            <a:ext cx="9948995" cy="422275"/>
          </a:xfrm>
          <a:prstGeom prst="rect">
            <a:avLst/>
          </a:prstGeom>
          <a:solidFill>
            <a:srgbClr val="00A09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662523" y="1796819"/>
            <a:ext cx="6686470" cy="432048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Clr>
                <a:srgbClr val="007474"/>
              </a:buClr>
              <a:buNone/>
            </a:pPr>
            <a:r>
              <a:rPr lang="es-AR" altLang="es-AR" sz="1900" b="1" dirty="0">
                <a:solidFill>
                  <a:srgbClr val="E32219"/>
                </a:solidFill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SI RESPONDE:</a:t>
            </a:r>
          </a:p>
          <a:p>
            <a:pPr>
              <a:lnSpc>
                <a:spcPct val="150000"/>
              </a:lnSpc>
              <a:buClr>
                <a:srgbClr val="007474"/>
              </a:buClr>
            </a:pPr>
            <a:r>
              <a:rPr lang="es-AR" altLang="es-AR" sz="19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Analizar cómo se encuentra.</a:t>
            </a:r>
          </a:p>
          <a:p>
            <a:pPr>
              <a:lnSpc>
                <a:spcPct val="150000"/>
              </a:lnSpc>
              <a:buClr>
                <a:srgbClr val="007474"/>
              </a:buClr>
            </a:pPr>
            <a:r>
              <a:rPr lang="es-AR" altLang="es-AR" sz="19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Descubrir qué sucede.</a:t>
            </a:r>
          </a:p>
          <a:p>
            <a:pPr>
              <a:lnSpc>
                <a:spcPct val="150000"/>
              </a:lnSpc>
              <a:buClr>
                <a:srgbClr val="007474"/>
              </a:buClr>
            </a:pPr>
            <a:r>
              <a:rPr lang="es-AR" altLang="es-AR" sz="19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Revaluar permanentemente.</a:t>
            </a:r>
          </a:p>
          <a:p>
            <a:pPr marL="0" indent="0">
              <a:lnSpc>
                <a:spcPct val="150000"/>
              </a:lnSpc>
              <a:buClr>
                <a:srgbClr val="007474"/>
              </a:buClr>
              <a:buNone/>
            </a:pPr>
            <a:r>
              <a:rPr lang="es-AR" altLang="es-AR" sz="1900" b="1" dirty="0">
                <a:solidFill>
                  <a:srgbClr val="E32219"/>
                </a:solidFill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SI NO RESPONDE:</a:t>
            </a:r>
          </a:p>
          <a:p>
            <a:pPr>
              <a:lnSpc>
                <a:spcPct val="150000"/>
              </a:lnSpc>
              <a:buClr>
                <a:srgbClr val="007474"/>
              </a:buClr>
            </a:pPr>
            <a:r>
              <a:rPr lang="es-AR" altLang="es-AR" sz="19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Revisar la respiración.</a:t>
            </a:r>
          </a:p>
          <a:p>
            <a:pPr>
              <a:lnSpc>
                <a:spcPct val="150000"/>
              </a:lnSpc>
              <a:buClr>
                <a:srgbClr val="007474"/>
              </a:buClr>
            </a:pPr>
            <a:r>
              <a:rPr lang="es-AR" altLang="es-AR" sz="19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Pedir ayuda indicando el estado de la persona.</a:t>
            </a:r>
          </a:p>
        </p:txBody>
      </p:sp>
    </p:spTree>
    <p:extLst>
      <p:ext uri="{BB962C8B-B14F-4D97-AF65-F5344CB8AC3E}">
        <p14:creationId xmlns:p14="http://schemas.microsoft.com/office/powerpoint/2010/main" val="300234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943260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ES" sz="4000" b="1" dirty="0">
                <a:solidFill>
                  <a:schemeClr val="accent1"/>
                </a:solidFill>
                <a:latin typeface="Gotham" panose="02000504050000020004" pitchFamily="2" charset="0"/>
                <a:cs typeface="Helvetica Neue Light"/>
              </a:rPr>
              <a:t> </a:t>
            </a:r>
            <a:r>
              <a:rPr lang="es-ES" sz="3600" b="1" dirty="0">
                <a:solidFill>
                  <a:schemeClr val="accent1"/>
                </a:solidFill>
              </a:rPr>
              <a:t>¿QUÉ SON LOS PRIMEROS AUXILIOS?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6435164" y="-12671"/>
            <a:ext cx="3087026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ES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PRIMEROS AUXILIOS</a:t>
            </a:r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235612" y="2348033"/>
            <a:ext cx="9477771" cy="75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402325" indent="-402325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altLang="es-AR" sz="2100" dirty="0">
                <a:latin typeface="+mj-lt"/>
              </a:rPr>
              <a:t>Consisten en </a:t>
            </a:r>
            <a:r>
              <a:rPr lang="es-AR" sz="2100" dirty="0">
                <a:latin typeface="+mj-lt"/>
              </a:rPr>
              <a:t>la ayuda inmediata que se presta a una persona enferma o herida hasta la llegada de asistencia profesional.</a:t>
            </a:r>
            <a:endParaRPr lang="es-ES" altLang="es-AR" sz="2100" dirty="0">
              <a:latin typeface="+mj-lt"/>
            </a:endParaRPr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235612" y="3392608"/>
            <a:ext cx="9477771" cy="140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402325" indent="-402325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No se refiere únicamente a lesiones o enfermedades físicas, sino también a otros cuidados iniciales, como el Apoyo Psicosocial a personas que sufren daños emocionales causados por haber sido víctimas o testigos de un evento traumático.</a:t>
            </a:r>
            <a:endParaRPr lang="es-ES" altLang="es-AR" sz="21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0" y="5810267"/>
            <a:ext cx="9906000" cy="446888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r>
              <a:rPr lang="en-US" sz="1100" dirty="0"/>
              <a:t>1 International first aid and resuscitation guidelines 2024</a:t>
            </a:r>
            <a:r>
              <a:rPr lang="x-none" sz="1100" dirty="0"/>
              <a:t>.</a:t>
            </a:r>
            <a:r>
              <a:rPr lang="en-US" sz="1100" dirty="0"/>
              <a:t> For National Society first aid programmer managers, scientific advisory groups, first aid instructors and first responders.</a:t>
            </a:r>
            <a:endParaRPr lang="es-ES" sz="1100" dirty="0"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8714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97883" y="2563617"/>
            <a:ext cx="5950820" cy="3838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857232"/>
            <a:ext cx="9517327" cy="1143008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REVISAR LA RESPIRACIÓN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1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PASOS PARA ACTUAR EN UNA EMERGENCIA</a:t>
            </a:r>
          </a:p>
        </p:txBody>
      </p:sp>
      <p:sp>
        <p:nvSpPr>
          <p:cNvPr id="7" name="Rectángulo 6"/>
          <p:cNvSpPr/>
          <p:nvPr/>
        </p:nvSpPr>
        <p:spPr>
          <a:xfrm>
            <a:off x="0" y="6435725"/>
            <a:ext cx="9948995" cy="422275"/>
          </a:xfrm>
          <a:prstGeom prst="rect">
            <a:avLst/>
          </a:prstGeom>
          <a:solidFill>
            <a:srgbClr val="00A09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584515" y="2084853"/>
            <a:ext cx="6686470" cy="3118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Llevar la cabeza hacia atrás, elevando el mentón.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Observar el movimiento del tórax (pecho o abdomen si estuviera boca arriba, o espalda si estuviera boca abajo) entre 5 y 10 segundos.</a:t>
            </a:r>
          </a:p>
        </p:txBody>
      </p:sp>
    </p:spTree>
    <p:extLst>
      <p:ext uri="{BB962C8B-B14F-4D97-AF65-F5344CB8AC3E}">
        <p14:creationId xmlns:p14="http://schemas.microsoft.com/office/powerpoint/2010/main" val="987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1676636" y="2948947"/>
            <a:ext cx="1638182" cy="864096"/>
          </a:xfrm>
          <a:prstGeom prst="roundRect">
            <a:avLst/>
          </a:prstGeom>
          <a:noFill/>
          <a:ln w="76200">
            <a:solidFill>
              <a:srgbClr val="32A6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/>
            <a:endParaRPr lang="es-AR">
              <a:solidFill>
                <a:schemeClr val="bg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642918"/>
            <a:ext cx="9517327" cy="142876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LLAMAR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1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PAOS PARA ACTUAR EN UNA EMERGENCIA</a:t>
            </a: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809596" y="2357430"/>
            <a:ext cx="7858180" cy="318380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NÚMERO LOCAL DE EMERGENCIAS:</a:t>
            </a:r>
          </a:p>
          <a:p>
            <a:pPr marL="0" indent="0">
              <a:lnSpc>
                <a:spcPct val="150000"/>
              </a:lnSpc>
              <a:buClr>
                <a:schemeClr val="accent1"/>
              </a:buClr>
              <a:buNone/>
            </a:pPr>
            <a:r>
              <a:rPr lang="es-AR" altLang="es-AR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	 </a:t>
            </a:r>
            <a:r>
              <a:rPr lang="es-AR" altLang="es-AR" b="1" dirty="0">
                <a:solidFill>
                  <a:srgbClr val="BD1622"/>
                </a:solidFill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1-0-7</a:t>
            </a:r>
            <a:r>
              <a:rPr lang="es-AR" altLang="es-AR" b="1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       </a:t>
            </a:r>
            <a:r>
              <a:rPr lang="es-AR" altLang="es-AR" b="1" dirty="0">
                <a:solidFill>
                  <a:srgbClr val="BD1622"/>
                </a:solidFill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9-1-1 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O SEGÚN EL CASO AL INTERNO DE LA </a:t>
            </a:r>
          </a:p>
          <a:p>
            <a:pPr marL="0" indent="0">
              <a:lnSpc>
                <a:spcPct val="150000"/>
              </a:lnSpc>
              <a:buClr>
                <a:schemeClr val="accent1"/>
              </a:buClr>
              <a:buNone/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EMPRESA O INSTITUCIÓN. </a:t>
            </a:r>
          </a:p>
        </p:txBody>
      </p:sp>
      <p:pic>
        <p:nvPicPr>
          <p:cNvPr id="8195" name="Picture 3" descr="C:\Users\lnardideluca\Downloads\Ok-20230601T174158Z-001\Ok\Página_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165" y="1043917"/>
            <a:ext cx="2928107" cy="509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2 Rectángulo redondeado"/>
          <p:cNvSpPr/>
          <p:nvPr/>
        </p:nvSpPr>
        <p:spPr>
          <a:xfrm>
            <a:off x="3663769" y="2948947"/>
            <a:ext cx="1638182" cy="864096"/>
          </a:xfrm>
          <a:prstGeom prst="roundRect">
            <a:avLst/>
          </a:prstGeom>
          <a:noFill/>
          <a:ln w="76200">
            <a:solidFill>
              <a:srgbClr val="32A6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/>
            <a:endParaRPr lang="es-AR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644692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3. </a:t>
            </a:r>
            <a:r>
              <a:rPr lang="es-AR" sz="3600" b="1" cap="all" dirty="0" err="1">
                <a:solidFill>
                  <a:schemeClr val="accent1"/>
                </a:solidFill>
                <a:cs typeface="Helvetica Neue Light"/>
              </a:rPr>
              <a:t>ATender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584514" y="1700809"/>
            <a:ext cx="8937676" cy="412845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Mientras esperamos la llegada del sistema de emergencias, podemos comenzar maniobras básicas de Primeros Auxilios que ayuden a preservar la salud de la persona.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Si observamos que la persona esta respirando lo mejor es dejarla de costado para evitar obstrucciones respiratorias, LO IMPORTANTE ES QUE CONTINUE RESPIRANDO.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Busquemos otras lesiones.</a:t>
            </a:r>
          </a:p>
        </p:txBody>
      </p:sp>
      <p:pic>
        <p:nvPicPr>
          <p:cNvPr id="8" name="Imagen 10" descr="Pag 8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402" y="3929066"/>
            <a:ext cx="6116598" cy="258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1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. Posición Lateral de Seguridad (PLS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6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14356"/>
            <a:ext cx="9906000" cy="1500198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APOYO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PSICOSOCIAL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95300" y="2357430"/>
            <a:ext cx="8915400" cy="3768734"/>
          </a:xfrm>
        </p:spPr>
        <p:txBody>
          <a:bodyPr/>
          <a:lstStyle/>
          <a:p>
            <a:pPr>
              <a:buNone/>
            </a:pPr>
            <a:endParaRPr lang="es-ES" dirty="0"/>
          </a:p>
        </p:txBody>
      </p:sp>
      <p:pic>
        <p:nvPicPr>
          <p:cNvPr id="5" name="Picture 3" descr="C:\Users\lnardideluca\Downloads\antes-removebg-preview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670" y="1714488"/>
            <a:ext cx="4242048" cy="457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644692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APOYO PSICOSOCIAL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0" y="1714487"/>
            <a:ext cx="9906000" cy="4714909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Abordar la situación cálidamente, pero no de manera informal. Intentar generar empatía, respeto y confianza.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Permitir que la persona exprese sus sentimientos (por ejemplo, dejar que llore, esté triste, etc.)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Ofrecer información, siempre y cuando contemos con datos precisos.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Realizar preguntas abiertas que permitan que la persona se comunique.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Restablecer vínculos familiares o redes de apoyo. Consultar si desea que llamemos a alguna persona cercana.</a:t>
            </a:r>
          </a:p>
          <a:p>
            <a:pPr>
              <a:lnSpc>
                <a:spcPct val="150000"/>
              </a:lnSpc>
              <a:buClr>
                <a:schemeClr val="accent1"/>
              </a:buClr>
              <a:buSzPct val="100000"/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Fortalecer la autonomía. Alentar a que pueda tomar decisiones por su cuenta y escuchar lo que necesita.</a:t>
            </a:r>
          </a:p>
        </p:txBody>
      </p:sp>
    </p:spTree>
    <p:extLst>
      <p:ext uri="{BB962C8B-B14F-4D97-AF65-F5344CB8AC3E}">
        <p14:creationId xmlns:p14="http://schemas.microsoft.com/office/powerpoint/2010/main" val="17109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215423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BOTIQUÍN 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ES" dirty="0"/>
          </a:p>
        </p:txBody>
      </p:sp>
      <p:pic>
        <p:nvPicPr>
          <p:cNvPr id="4" name="Picture 2" descr="C:\Users\lnardideluca\Downloads\Sin_título-removebg-preview (4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1678"/>
            <a:ext cx="9906000" cy="435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5282" y="2486627"/>
            <a:ext cx="8929750" cy="3799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906000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0354" y="380979"/>
            <a:ext cx="9517327" cy="1047757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BOTIQUÍN</a:t>
            </a:r>
          </a:p>
        </p:txBody>
      </p:sp>
      <p:sp>
        <p:nvSpPr>
          <p:cNvPr id="3" name="2 Rectángulo"/>
          <p:cNvSpPr/>
          <p:nvPr/>
        </p:nvSpPr>
        <p:spPr>
          <a:xfrm>
            <a:off x="350489" y="1428736"/>
            <a:ext cx="4757294" cy="4001707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Gasas estériles de distintas medidas;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jabón neutro;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cepillo de cerdas blandas;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tela adhesiva;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vendas de 5 y 10 centímetros de ancho;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apósitos adhesivos;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antiséptico (Agua oxigenada - Clorhexidina - Yodo </a:t>
            </a:r>
            <a:r>
              <a:rPr lang="es-AR" sz="2300" dirty="0" err="1">
                <a:latin typeface="Gotham" panose="02000504050000020004" pitchFamily="2" charset="0"/>
              </a:rPr>
              <a:t>povidona</a:t>
            </a:r>
            <a:r>
              <a:rPr lang="es-AR" sz="2300" dirty="0">
                <a:latin typeface="Gotham" panose="02000504050000020004" pitchFamily="2" charset="0"/>
              </a:rPr>
              <a:t>)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solución fisiológica;</a:t>
            </a:r>
          </a:p>
        </p:txBody>
      </p:sp>
      <p:sp>
        <p:nvSpPr>
          <p:cNvPr id="6" name="5 Rectángulo"/>
          <p:cNvSpPr/>
          <p:nvPr/>
        </p:nvSpPr>
        <p:spPr>
          <a:xfrm>
            <a:off x="5110806" y="1428736"/>
            <a:ext cx="4602511" cy="4355650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alcohol en gel;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triángulo de tela para inmovilizaciones y vendajes;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tijera multipropósito;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termómetro;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linterna;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pinza de depilar;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guantes descartables;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libreta de papel y lápiz;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alfileres de gancho;</a:t>
            </a:r>
          </a:p>
          <a:p>
            <a:pPr marL="335270" indent="-335270">
              <a:buClr>
                <a:srgbClr val="00A099"/>
              </a:buClr>
              <a:buFont typeface="Arial" panose="020B0604020202020204" pitchFamily="34" charset="0"/>
              <a:buChar char="•"/>
            </a:pPr>
            <a:r>
              <a:rPr lang="es-AR" sz="2300" dirty="0">
                <a:latin typeface="Gotham" panose="02000504050000020004" pitchFamily="2" charset="0"/>
              </a:rPr>
              <a:t>torniquete comercial (de ser necesario)</a:t>
            </a:r>
          </a:p>
        </p:txBody>
      </p:sp>
    </p:spTree>
    <p:extLst>
      <p:ext uri="{BB962C8B-B14F-4D97-AF65-F5344CB8AC3E}">
        <p14:creationId xmlns:p14="http://schemas.microsoft.com/office/powerpoint/2010/main" val="1455115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644692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ES" sz="3600" b="1" dirty="0">
                <a:solidFill>
                  <a:schemeClr val="accent1"/>
                </a:solidFill>
              </a:rPr>
              <a:t>¿CÓMO RECONOCER UNA EMERGENCIA?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1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ES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ANTES DE ATENDER A UNA PERSONA</a:t>
            </a:r>
          </a:p>
        </p:txBody>
      </p:sp>
      <p:sp>
        <p:nvSpPr>
          <p:cNvPr id="9" name="Marcador de contenido 2"/>
          <p:cNvSpPr>
            <a:spLocks noGrp="1"/>
          </p:cNvSpPr>
          <p:nvPr>
            <p:ph idx="1"/>
          </p:nvPr>
        </p:nvSpPr>
        <p:spPr>
          <a:xfrm>
            <a:off x="543912" y="1988841"/>
            <a:ext cx="7414021" cy="4271433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07474"/>
              </a:buClr>
            </a:pPr>
            <a:r>
              <a:rPr lang="es-ES" altLang="es-AR" sz="2100" dirty="0">
                <a:latin typeface="+mj-lt"/>
                <a:ea typeface="Helvetica Neue Medium" charset="0"/>
                <a:cs typeface="Helvetica Neue Medium" charset="0"/>
              </a:rPr>
              <a:t>Escenas inusuales;</a:t>
            </a:r>
          </a:p>
          <a:p>
            <a:pPr>
              <a:lnSpc>
                <a:spcPct val="150000"/>
              </a:lnSpc>
              <a:buClr>
                <a:srgbClr val="007474"/>
              </a:buClr>
            </a:pPr>
            <a:r>
              <a:rPr lang="es-ES" altLang="es-AR" sz="2100" dirty="0">
                <a:latin typeface="+mj-lt"/>
                <a:ea typeface="Helvetica Neue Medium" charset="0"/>
                <a:cs typeface="Helvetica Neue Medium" charset="0"/>
              </a:rPr>
              <a:t>olores inusuales;</a:t>
            </a:r>
          </a:p>
          <a:p>
            <a:pPr>
              <a:lnSpc>
                <a:spcPct val="150000"/>
              </a:lnSpc>
              <a:buClr>
                <a:srgbClr val="007474"/>
              </a:buClr>
            </a:pPr>
            <a:r>
              <a:rPr lang="es-ES" altLang="es-AR" sz="2100" dirty="0">
                <a:latin typeface="+mj-lt"/>
                <a:ea typeface="Helvetica Neue Medium" charset="0"/>
                <a:cs typeface="Helvetica Neue Medium" charset="0"/>
              </a:rPr>
              <a:t>ruidos inusuales;</a:t>
            </a:r>
            <a:endParaRPr lang="es-ES" altLang="es-AR" sz="21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50000"/>
              </a:lnSpc>
              <a:buClr>
                <a:srgbClr val="007474"/>
              </a:buClr>
            </a:pPr>
            <a:r>
              <a:rPr lang="es-ES" altLang="es-AR" sz="2100" dirty="0">
                <a:latin typeface="+mj-lt"/>
                <a:ea typeface="Helvetica Neue Medium" charset="0"/>
                <a:cs typeface="Helvetica Neue Medium" charset="0"/>
              </a:rPr>
              <a:t>comportamientos o </a:t>
            </a:r>
          </a:p>
          <a:p>
            <a:pPr marL="0" indent="0">
              <a:lnSpc>
                <a:spcPct val="150000"/>
              </a:lnSpc>
              <a:buClr>
                <a:srgbClr val="007474"/>
              </a:buClr>
            </a:pPr>
            <a:r>
              <a:rPr lang="es-ES" altLang="es-AR" sz="2100" dirty="0">
                <a:latin typeface="+mj-lt"/>
                <a:ea typeface="Helvetica Neue Medium" charset="0"/>
                <a:cs typeface="Helvetica Neue Medium" charset="0"/>
              </a:rPr>
              <a:t>      apariencias inusuales.</a:t>
            </a:r>
          </a:p>
          <a:p>
            <a:pPr marL="0" indent="0">
              <a:lnSpc>
                <a:spcPct val="150000"/>
              </a:lnSpc>
              <a:buNone/>
            </a:pPr>
            <a:endParaRPr lang="es-ES" altLang="es-AR" sz="2800" dirty="0">
              <a:latin typeface="Helvetica Neue Medium" charset="0"/>
              <a:ea typeface="Helvetica Neue Medium" charset="0"/>
              <a:cs typeface="Helvetica Neue Medium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905" y="1714488"/>
            <a:ext cx="5811095" cy="392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542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nardideluca\Downloads\Ok-20230601T174158Z-001\Ok\Página_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3"/>
          <a:stretch/>
        </p:blipFill>
        <p:spPr bwMode="auto">
          <a:xfrm flipH="1">
            <a:off x="6825208" y="836713"/>
            <a:ext cx="2994314" cy="544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644692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Bioseguridad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1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ES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BIOSEGURIDAD</a:t>
            </a: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584515" y="1796819"/>
            <a:ext cx="6396711" cy="336037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Evitar el contacto con la sangre y otros líquidos corporales.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Evitar la exposición a enfermedades de transmisión y tomar los recaudos necesarios para no exponer a la persona que se desea ayudar.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+mj-lt"/>
                <a:ea typeface="Helvetica Neue Medium" charset="0"/>
                <a:cs typeface="Helvetica Neue Medium" charset="0"/>
              </a:rPr>
              <a:t>Utilizar guantes, antiparras, barbijos u otro elemento como barreras ante sangre y otros líquidos corporales de la persona.</a:t>
            </a:r>
          </a:p>
        </p:txBody>
      </p:sp>
    </p:spTree>
    <p:extLst>
      <p:ext uri="{BB962C8B-B14F-4D97-AF65-F5344CB8AC3E}">
        <p14:creationId xmlns:p14="http://schemas.microsoft.com/office/powerpoint/2010/main" val="222708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928670"/>
            <a:ext cx="9906000" cy="1285884"/>
          </a:xfrm>
        </p:spPr>
        <p:txBody>
          <a:bodyPr/>
          <a:lstStyle/>
          <a:p>
            <a:pPr algn="l"/>
            <a:r>
              <a:rPr lang="es-AR" sz="3600" b="1" cap="all" dirty="0">
                <a:solidFill>
                  <a:srgbClr val="4F81BD"/>
                </a:solidFill>
              </a:rPr>
              <a:t>EQUIPO DE PROTECCION PERSONAL</a:t>
            </a:r>
            <a:endParaRPr lang="es-E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739074"/>
            <a:ext cx="9906000" cy="3404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500174"/>
            <a:ext cx="9906000" cy="1143000"/>
          </a:xfrm>
        </p:spPr>
        <p:txBody>
          <a:bodyPr>
            <a:normAutofit fontScale="90000"/>
          </a:bodyPr>
          <a:lstStyle/>
          <a:p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¿SE PUEDE TENER MEDICAMENTOS DENTRO DEL BOTIQUÍN ?</a:t>
            </a:r>
            <a:endParaRPr lang="es-ES" sz="4000" b="1" cap="all" dirty="0">
              <a:solidFill>
                <a:schemeClr val="accent1"/>
              </a:solidFill>
              <a:cs typeface="Helvetica Neue Light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48626"/>
            <a:ext cx="9906000" cy="343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5122" name="Picture 2" descr="C:\Users\Raul\Pictures\vlcsnap-2022-10-04-10h40m26s266 - copia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906000" cy="4857784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4488653" y="666731"/>
            <a:ext cx="1006085" cy="190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1142984"/>
            <a:ext cx="8915400" cy="1285884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DESMAYOS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5" name="Picture 2" descr="C:\Users\lnardideluca\Downloads\1-removebg-preview (4)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62" t="66597" r="2362" b="4796"/>
          <a:stretch/>
        </p:blipFill>
        <p:spPr bwMode="auto">
          <a:xfrm>
            <a:off x="0" y="2285992"/>
            <a:ext cx="9906000" cy="321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resentadora se desmaya en vivo en programa de televisin infantil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desmayos en bodas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8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16" y="2786058"/>
            <a:ext cx="5715040" cy="34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3844" y="644691"/>
            <a:ext cx="920931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DESMAYO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 DESMAYOS</a:t>
            </a: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452406" y="1671291"/>
            <a:ext cx="9453594" cy="1311348"/>
          </a:xfrm>
        </p:spPr>
        <p:txBody>
          <a:bodyPr>
            <a:noAutofit/>
          </a:bodyPr>
          <a:lstStyle/>
          <a:p>
            <a:pPr>
              <a:buClr>
                <a:srgbClr val="00A099"/>
              </a:buClr>
            </a:pPr>
            <a:r>
              <a:rPr lang="es-AR" sz="2100" dirty="0">
                <a:latin typeface="+mj-lt"/>
              </a:rPr>
              <a:t>El desmayo es una pérdida temporal de la capacidad de respuesta debido a una disminución del suministro de sangre al cerebro. Esta situación suele durar pocos segundos antes que la persona comience a recuperarse.</a:t>
            </a:r>
            <a:endParaRPr lang="es-AR" altLang="es-AR" sz="2100" dirty="0">
              <a:latin typeface="+mj-lt"/>
              <a:ea typeface="Helvetica Neue Medium" charset="0"/>
              <a:cs typeface="Helvetica Neue Medium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595282" y="2571744"/>
            <a:ext cx="9310718" cy="2601324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r>
              <a:rPr lang="es-AR" sz="3600" b="1" dirty="0">
                <a:solidFill>
                  <a:schemeClr val="accent1"/>
                </a:solidFill>
                <a:latin typeface="+mj-lt"/>
              </a:rPr>
              <a:t>  SEÑALES</a:t>
            </a:r>
          </a:p>
          <a:p>
            <a:r>
              <a:rPr lang="es-AR" dirty="0">
                <a:solidFill>
                  <a:srgbClr val="00A099"/>
                </a:solidFill>
                <a:latin typeface="Gotham" panose="02000504050000020004" pitchFamily="2" charset="0"/>
              </a:rPr>
              <a:t>•</a:t>
            </a:r>
            <a:r>
              <a:rPr lang="es-AR" dirty="0">
                <a:latin typeface="Gotham" panose="02000504050000020004" pitchFamily="2" charset="0"/>
              </a:rPr>
              <a:t> Debilidad;        </a:t>
            </a:r>
          </a:p>
          <a:p>
            <a:r>
              <a:rPr lang="es-AR" dirty="0">
                <a:solidFill>
                  <a:srgbClr val="00A099"/>
                </a:solidFill>
                <a:latin typeface="Gotham" panose="02000504050000020004" pitchFamily="2" charset="0"/>
              </a:rPr>
              <a:t>•</a:t>
            </a:r>
            <a:r>
              <a:rPr lang="es-AR" dirty="0">
                <a:latin typeface="Gotham" panose="02000504050000020004" pitchFamily="2" charset="0"/>
              </a:rPr>
              <a:t> mareo;</a:t>
            </a:r>
          </a:p>
          <a:p>
            <a:r>
              <a:rPr lang="es-AR" dirty="0">
                <a:solidFill>
                  <a:srgbClr val="00A099"/>
                </a:solidFill>
                <a:latin typeface="Gotham" panose="02000504050000020004" pitchFamily="2" charset="0"/>
              </a:rPr>
              <a:t>•</a:t>
            </a:r>
            <a:r>
              <a:rPr lang="es-AR" dirty="0">
                <a:latin typeface="Gotham" panose="02000504050000020004" pitchFamily="2" charset="0"/>
              </a:rPr>
              <a:t> palidez;              </a:t>
            </a:r>
          </a:p>
          <a:p>
            <a:r>
              <a:rPr lang="es-AR" dirty="0">
                <a:solidFill>
                  <a:srgbClr val="00A099"/>
                </a:solidFill>
                <a:latin typeface="Gotham" panose="02000504050000020004" pitchFamily="2" charset="0"/>
              </a:rPr>
              <a:t>•</a:t>
            </a:r>
            <a:r>
              <a:rPr lang="es-AR" dirty="0">
                <a:latin typeface="Gotham" panose="02000504050000020004" pitchFamily="2" charset="0"/>
              </a:rPr>
              <a:t> sudoración fría;</a:t>
            </a:r>
          </a:p>
          <a:p>
            <a:r>
              <a:rPr lang="es-AR" dirty="0">
                <a:solidFill>
                  <a:srgbClr val="00A099"/>
                </a:solidFill>
                <a:latin typeface="Gotham" panose="02000504050000020004" pitchFamily="2" charset="0"/>
              </a:rPr>
              <a:t>• </a:t>
            </a:r>
            <a:r>
              <a:rPr lang="es-AR" dirty="0">
                <a:latin typeface="Gotham" panose="02000504050000020004" pitchFamily="2" charset="0"/>
              </a:rPr>
              <a:t>visión borrosa;  </a:t>
            </a:r>
          </a:p>
          <a:p>
            <a:r>
              <a:rPr lang="es-AR" dirty="0">
                <a:solidFill>
                  <a:srgbClr val="00A099"/>
                </a:solidFill>
                <a:latin typeface="Gotham" panose="02000504050000020004" pitchFamily="2" charset="0"/>
              </a:rPr>
              <a:t>• </a:t>
            </a:r>
            <a:r>
              <a:rPr lang="es-AR" dirty="0">
                <a:latin typeface="Gotham" panose="02000504050000020004" pitchFamily="2" charset="0"/>
              </a:rPr>
              <a:t>pérdida de equilibrio; </a:t>
            </a:r>
          </a:p>
          <a:p>
            <a:r>
              <a:rPr lang="es-AR" dirty="0">
                <a:solidFill>
                  <a:srgbClr val="00A099"/>
                </a:solidFill>
                <a:latin typeface="Gotham" panose="02000504050000020004" pitchFamily="2" charset="0"/>
              </a:rPr>
              <a:t>• </a:t>
            </a:r>
            <a:r>
              <a:rPr lang="es-AR" dirty="0">
                <a:latin typeface="Gotham" panose="02000504050000020004" pitchFamily="2" charset="0"/>
              </a:rPr>
              <a:t>náuseas. </a:t>
            </a:r>
          </a:p>
        </p:txBody>
      </p:sp>
    </p:spTree>
    <p:extLst>
      <p:ext uri="{BB962C8B-B14F-4D97-AF65-F5344CB8AC3E}">
        <p14:creationId xmlns:p14="http://schemas.microsoft.com/office/powerpoint/2010/main" val="63386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644691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  DESMAYO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0" y="1857363"/>
            <a:ext cx="9905999" cy="4714909"/>
          </a:xfrm>
        </p:spPr>
        <p:txBody>
          <a:bodyPr>
            <a:noAutofit/>
          </a:bodyPr>
          <a:lstStyle/>
          <a:p>
            <a:pPr marL="0" indent="0">
              <a:buClr>
                <a:srgbClr val="00A099"/>
              </a:buClr>
              <a:buNone/>
            </a:pPr>
            <a:r>
              <a:rPr lang="es-AR" sz="1900" b="1" dirty="0">
                <a:latin typeface="+mj-lt"/>
              </a:rPr>
              <a:t>RECOMENDACIONES PREVIAS:</a:t>
            </a:r>
          </a:p>
          <a:p>
            <a:pPr>
              <a:buClr>
                <a:schemeClr val="accent1"/>
              </a:buClr>
            </a:pPr>
            <a:r>
              <a:rPr lang="es-AR" sz="1900" dirty="0">
                <a:latin typeface="+mj-lt"/>
              </a:rPr>
              <a:t>Asistir a la persona para que realice ejercicios de contra presión utilizando brazos y piernas.</a:t>
            </a:r>
          </a:p>
          <a:p>
            <a:pPr>
              <a:buClr>
                <a:schemeClr val="accent1"/>
              </a:buClr>
            </a:pPr>
            <a:r>
              <a:rPr lang="es-AR" sz="1900" dirty="0">
                <a:latin typeface="+mj-lt"/>
              </a:rPr>
              <a:t>Recostar a la persona y, de ser posible, pedirle que levante sus piernas.</a:t>
            </a:r>
          </a:p>
          <a:p>
            <a:pPr marL="0" indent="0">
              <a:buClr>
                <a:srgbClr val="00A099"/>
              </a:buClr>
              <a:buNone/>
            </a:pPr>
            <a:r>
              <a:rPr lang="es-AR" sz="1900" b="1" dirty="0">
                <a:latin typeface="+mj-lt"/>
              </a:rPr>
              <a:t>DURANTE EL DESMAYO:</a:t>
            </a:r>
          </a:p>
          <a:p>
            <a:pPr>
              <a:buClr>
                <a:schemeClr val="accent1"/>
              </a:buClr>
            </a:pPr>
            <a:r>
              <a:rPr lang="es-AR" sz="1900" dirty="0">
                <a:latin typeface="+mj-lt"/>
              </a:rPr>
              <a:t>Colocar a la persona en posición lateral de seguridad, preferentemente sobre su lado izquierdo.</a:t>
            </a:r>
          </a:p>
          <a:p>
            <a:pPr>
              <a:buClr>
                <a:schemeClr val="accent1"/>
              </a:buClr>
            </a:pPr>
            <a:r>
              <a:rPr lang="es-AR" sz="1900" dirty="0">
                <a:latin typeface="+mj-lt"/>
              </a:rPr>
              <a:t>Controlar la respiración.</a:t>
            </a:r>
          </a:p>
          <a:p>
            <a:pPr>
              <a:buClr>
                <a:schemeClr val="accent1"/>
              </a:buClr>
            </a:pPr>
            <a:r>
              <a:rPr lang="es-AR" sz="1900" dirty="0">
                <a:latin typeface="+mj-lt"/>
              </a:rPr>
              <a:t>Cuidar el pudor de la persona.</a:t>
            </a:r>
          </a:p>
          <a:p>
            <a:pPr>
              <a:buClr>
                <a:schemeClr val="accent1"/>
              </a:buClr>
            </a:pPr>
            <a:r>
              <a:rPr lang="es-AR" sz="1900" dirty="0">
                <a:latin typeface="+mj-lt"/>
              </a:rPr>
              <a:t>Ventilar el ambiente.</a:t>
            </a:r>
          </a:p>
          <a:p>
            <a:pPr>
              <a:buClr>
                <a:schemeClr val="accent1"/>
              </a:buClr>
            </a:pPr>
            <a:r>
              <a:rPr lang="es-AR" sz="1900" dirty="0">
                <a:latin typeface="+mj-lt"/>
              </a:rPr>
              <a:t>Buscar otras lesiones.</a:t>
            </a:r>
          </a:p>
          <a:p>
            <a:pPr>
              <a:buClr>
                <a:schemeClr val="accent1"/>
              </a:buClr>
            </a:pPr>
            <a:r>
              <a:rPr lang="es-AR" sz="1900" dirty="0">
                <a:latin typeface="+mj-lt"/>
              </a:rPr>
              <a:t>Controlar el tiempo que dure la inconsciencia.</a:t>
            </a:r>
          </a:p>
          <a:p>
            <a:pPr>
              <a:buClr>
                <a:schemeClr val="accent1"/>
              </a:buClr>
              <a:buNone/>
            </a:pPr>
            <a:r>
              <a:rPr lang="es-AR" sz="1900" b="1" dirty="0">
                <a:latin typeface="+mj-lt"/>
              </a:rPr>
              <a:t>POSTERIOR AL DESMAYO:</a:t>
            </a:r>
          </a:p>
          <a:p>
            <a:pPr>
              <a:buClr>
                <a:schemeClr val="accent1"/>
              </a:buClr>
            </a:pPr>
            <a:r>
              <a:rPr lang="es-AR" sz="1900" dirty="0">
                <a:latin typeface="+mj-lt"/>
              </a:rPr>
              <a:t>Ofrecerle algo para beber.</a:t>
            </a:r>
            <a:endParaRPr lang="es-AR" altLang="es-AR" sz="1900" dirty="0">
              <a:latin typeface="+mj-lt"/>
              <a:ea typeface="Helvetica Neue Medium" charset="0"/>
              <a:cs typeface="Helvetica Neue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9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644691"/>
            <a:ext cx="9517327" cy="11588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 CONTROL DE HEMORRAGIAS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0" y="1857363"/>
            <a:ext cx="9905999" cy="3143273"/>
          </a:xfrm>
        </p:spPr>
        <p:txBody>
          <a:bodyPr>
            <a:noAutofit/>
          </a:bodyPr>
          <a:lstStyle/>
          <a:p>
            <a:pPr marL="0" indent="0">
              <a:buClr>
                <a:srgbClr val="00A099"/>
              </a:buClr>
              <a:buNone/>
            </a:pPr>
            <a:endParaRPr lang="es-AR" altLang="es-AR" sz="1900" dirty="0">
              <a:latin typeface="+mj-lt"/>
              <a:ea typeface="Helvetica Neue Medium" charset="0"/>
              <a:cs typeface="Helvetica Neue Medium" charset="0"/>
            </a:endParaRPr>
          </a:p>
        </p:txBody>
      </p:sp>
      <p:pic>
        <p:nvPicPr>
          <p:cNvPr id="5" name="Picture 2" descr="C:\Users\lnardideluca\Downloads\Págin_55-removebg-previ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72" y="1500174"/>
            <a:ext cx="6692889" cy="473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9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AR" sz="4400" dirty="0">
                <a:solidFill>
                  <a:schemeClr val="accent1"/>
                </a:solidFill>
              </a:rPr>
              <a:t>¿QUÉ ES UNA URGENCIA?</a:t>
            </a:r>
          </a:p>
          <a:p>
            <a:pPr algn="ctr">
              <a:buNone/>
            </a:pPr>
            <a:r>
              <a:rPr lang="es-AR" sz="4400" dirty="0">
                <a:solidFill>
                  <a:schemeClr val="accent1"/>
                </a:solidFill>
              </a:rPr>
              <a:t>¿QUÉ ES UNA EMERGENCIA?</a:t>
            </a:r>
            <a:endParaRPr lang="es-ES" dirty="0">
              <a:solidFill>
                <a:schemeClr val="accent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52" y="3143248"/>
            <a:ext cx="657229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resentador de TV es atacado con una espada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9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782" y="2952747"/>
            <a:ext cx="3123872" cy="2718693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398" y="2666995"/>
            <a:ext cx="3276364" cy="285140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644692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HEMORRAGIA ACTIVA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1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CONTROL DE HEMORRAGIAS</a:t>
            </a: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0" y="1571612"/>
            <a:ext cx="9906000" cy="468172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19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Para controlar una hemorragia activa, aplicar presión directa con la parte plana de los dedos o de la palma de las manos idealmente sobre un vendaje o un apósito limpio.</a:t>
            </a:r>
          </a:p>
        </p:txBody>
      </p:sp>
      <p:sp>
        <p:nvSpPr>
          <p:cNvPr id="8" name="7 Rectángulo"/>
          <p:cNvSpPr/>
          <p:nvPr/>
        </p:nvSpPr>
        <p:spPr>
          <a:xfrm>
            <a:off x="2012136" y="5334013"/>
            <a:ext cx="2008448" cy="385333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r>
              <a:rPr lang="es-AR" dirty="0"/>
              <a:t>PRESIÓN DIRECTA</a:t>
            </a:r>
          </a:p>
        </p:txBody>
      </p:sp>
      <p:sp>
        <p:nvSpPr>
          <p:cNvPr id="9" name="8 Rectángulo"/>
          <p:cNvSpPr/>
          <p:nvPr/>
        </p:nvSpPr>
        <p:spPr>
          <a:xfrm>
            <a:off x="5417347" y="5429264"/>
            <a:ext cx="2710526" cy="385333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r>
              <a:rPr lang="es-AR" dirty="0"/>
              <a:t>VENDAJE COMPRESIVO</a:t>
            </a:r>
          </a:p>
        </p:txBody>
      </p:sp>
    </p:spTree>
    <p:extLst>
      <p:ext uri="{BB962C8B-B14F-4D97-AF65-F5344CB8AC3E}">
        <p14:creationId xmlns:p14="http://schemas.microsoft.com/office/powerpoint/2010/main" val="236012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8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4" y="2786058"/>
            <a:ext cx="3667116" cy="350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6" y="644692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  TORNIQUETE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1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CONTROL DE HEMORRAGIAS</a:t>
            </a: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0" y="2084852"/>
            <a:ext cx="6669191" cy="412845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El torniquete es un dispositivo capaz de frenar un sangrado grave cuando la presión directa no es efectiva.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Se recomienda un dispositivo comercial preparado para tal fin.</a:t>
            </a:r>
          </a:p>
        </p:txBody>
      </p:sp>
    </p:spTree>
    <p:extLst>
      <p:ext uri="{BB962C8B-B14F-4D97-AF65-F5344CB8AC3E}">
        <p14:creationId xmlns:p14="http://schemas.microsoft.com/office/powerpoint/2010/main" val="233653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785794"/>
            <a:ext cx="9906000" cy="1500198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CONVULSIONES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ES" dirty="0"/>
          </a:p>
        </p:txBody>
      </p:sp>
      <p:pic>
        <p:nvPicPr>
          <p:cNvPr id="4" name="Picture 2" descr="C:\Users\lnardideluca\Downloads\1-removebg-preview (6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24" y="1428736"/>
            <a:ext cx="6904820" cy="429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crisis convulsivas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Golpe por accidente causa convulsio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9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14" y="2428868"/>
            <a:ext cx="5933684" cy="385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644691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IMPORTANTE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CONVULCIONES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40532" y="1909763"/>
            <a:ext cx="5148572" cy="1519237"/>
          </a:xfrm>
        </p:spPr>
        <p:txBody>
          <a:bodyPr/>
          <a:lstStyle/>
          <a:p>
            <a:pPr marL="0" indent="0">
              <a:buNone/>
            </a:pPr>
            <a:r>
              <a:rPr lang="es-AR" b="1" dirty="0">
                <a:latin typeface="Gotham" panose="02000504050000020004" pitchFamily="2" charset="0"/>
              </a:rPr>
              <a:t>¡NO INTRODUCIR NADA EN LA BOCA!</a:t>
            </a:r>
          </a:p>
        </p:txBody>
      </p:sp>
    </p:spTree>
    <p:extLst>
      <p:ext uri="{BB962C8B-B14F-4D97-AF65-F5344CB8AC3E}">
        <p14:creationId xmlns:p14="http://schemas.microsoft.com/office/powerpoint/2010/main" val="13630226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644691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RECOMENDACIONES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CONVULCIONES</a:t>
            </a: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577370" y="1604797"/>
            <a:ext cx="9328629" cy="4610285"/>
          </a:xfrm>
        </p:spPr>
        <p:txBody>
          <a:bodyPr>
            <a:no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s-AR" altLang="es-AR" sz="2000" b="1" dirty="0">
                <a:latin typeface="+mj-lt"/>
                <a:ea typeface="Helvetica Neue Medium" charset="0"/>
                <a:cs typeface="Helvetica Neue Medium" charset="0"/>
              </a:rPr>
              <a:t>DURANTE LAS CONVULSIONES</a:t>
            </a:r>
          </a:p>
          <a:p>
            <a:pPr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Recostar a la persona.</a:t>
            </a:r>
          </a:p>
          <a:p>
            <a:pPr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Retirar cualquier objeto cercano que pueda dañarla.</a:t>
            </a:r>
          </a:p>
          <a:p>
            <a:pPr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Proteger la cabeza de golpes (colocar alrededor algo blando, como una prenda de vestir).</a:t>
            </a:r>
          </a:p>
          <a:p>
            <a:pPr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No impedir los movimientos ni sujetar a la persona.</a:t>
            </a:r>
          </a:p>
          <a:p>
            <a:pPr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Controlar el tiempo y la cantidad de convulsiones.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es-AR" altLang="es-AR" sz="2000" b="1" dirty="0">
                <a:latin typeface="+mj-lt"/>
                <a:ea typeface="Helvetica Neue Medium" charset="0"/>
                <a:cs typeface="Helvetica Neue Medium" charset="0"/>
              </a:rPr>
              <a:t>DESPUÉS DE LAS CONVULSIONES</a:t>
            </a:r>
          </a:p>
          <a:p>
            <a:pPr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Cuando se relaje, podemos colocar a la persona de costado.</a:t>
            </a:r>
          </a:p>
          <a:p>
            <a:pPr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No alarmarnos si la persona no recuerda lo sucedido o si no recobra la conciencia.</a:t>
            </a:r>
          </a:p>
          <a:p>
            <a:pPr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Controlar la respiración.</a:t>
            </a:r>
          </a:p>
          <a:p>
            <a:pPr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Estar alerta por si repite la convulsión.</a:t>
            </a:r>
          </a:p>
        </p:txBody>
      </p:sp>
    </p:spTree>
    <p:extLst>
      <p:ext uri="{BB962C8B-B14F-4D97-AF65-F5344CB8AC3E}">
        <p14:creationId xmlns:p14="http://schemas.microsoft.com/office/powerpoint/2010/main" val="86129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928670"/>
            <a:ext cx="9906000" cy="1143008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OBSTRUCCIÍON DE LAS VIAS RESPIRATORIAS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95300" y="2000240"/>
            <a:ext cx="8915400" cy="4125924"/>
          </a:xfrm>
        </p:spPr>
        <p:txBody>
          <a:bodyPr/>
          <a:lstStyle/>
          <a:p>
            <a:pPr>
              <a:buNone/>
            </a:pPr>
            <a:endParaRPr lang="es-ES" dirty="0"/>
          </a:p>
        </p:txBody>
      </p:sp>
      <p:pic>
        <p:nvPicPr>
          <p:cNvPr id="4" name="Picture 2" descr="C:\Users\lnardideluca\Downloads\Página_46-removebg-previ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14" y="1928802"/>
            <a:ext cx="6495361" cy="459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44" y="1643051"/>
            <a:ext cx="885831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y2mate.com - Papa dejaste el celular en casa_360p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3844" y="1571612"/>
            <a:ext cx="900118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Cupcakes Gone Bad - Do or Die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9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644691"/>
            <a:ext cx="9517327" cy="11588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Obstrucción de vías respiratorias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OBSTRUCCION DE VIAS RESPIRATORIAS</a:t>
            </a:r>
          </a:p>
        </p:txBody>
      </p:sp>
      <p:sp>
        <p:nvSpPr>
          <p:cNvPr id="6" name="5 Rectángulo"/>
          <p:cNvSpPr/>
          <p:nvPr/>
        </p:nvSpPr>
        <p:spPr>
          <a:xfrm>
            <a:off x="523844" y="1988841"/>
            <a:ext cx="5031867" cy="3339988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>
              <a:buClr>
                <a:schemeClr val="accent1"/>
              </a:buClr>
            </a:pPr>
            <a:r>
              <a:rPr lang="es-AR" sz="2100" b="1" dirty="0">
                <a:latin typeface="+mj-lt"/>
              </a:rPr>
              <a:t>Si es un atragantamiento parcial, la persona: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tose;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habla o grita.</a:t>
            </a:r>
          </a:p>
          <a:p>
            <a:pPr>
              <a:buClr>
                <a:schemeClr val="accent1"/>
              </a:buClr>
            </a:pPr>
            <a:endParaRPr lang="es-AR" sz="2100" dirty="0">
              <a:latin typeface="+mj-lt"/>
            </a:endParaRPr>
          </a:p>
          <a:p>
            <a:pPr>
              <a:buClr>
                <a:schemeClr val="accent1"/>
              </a:buClr>
            </a:pPr>
            <a:r>
              <a:rPr lang="es-AR" sz="2100" b="1" dirty="0">
                <a:latin typeface="+mj-lt"/>
              </a:rPr>
              <a:t>Si es un atragantamiento completo, la persona: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no tose, no habla, no grita;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realiza gesticulaciones de pánico;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tiene coloración azulada.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5908881" y="2468893"/>
            <a:ext cx="3490613" cy="3062989"/>
          </a:xfrm>
          <a:prstGeom prst="rect">
            <a:avLst/>
          </a:prstGeom>
          <a:noFill/>
        </p:spPr>
        <p:txBody>
          <a:bodyPr wrap="square" lIns="107287" tIns="53643" rIns="107287" bIns="53643">
            <a:spAutoFit/>
          </a:bodyPr>
          <a:lstStyle/>
          <a:p>
            <a:r>
              <a:rPr lang="es-AR" sz="1600" dirty="0"/>
              <a:t>• En el caso de niñas y niños, cualquier objeto que</a:t>
            </a:r>
          </a:p>
          <a:p>
            <a:r>
              <a:rPr lang="es-AR" sz="1600" dirty="0"/>
              <a:t>pueda entrar en un tubo de rollo de papel higiénico</a:t>
            </a:r>
          </a:p>
          <a:p>
            <a:r>
              <a:rPr lang="es-AR" sz="1600" dirty="0"/>
              <a:t>representa un peligro de atragantamiento.</a:t>
            </a:r>
          </a:p>
          <a:p>
            <a:r>
              <a:rPr lang="es-AR" sz="1600" dirty="0"/>
              <a:t>• No permitir que corran con comida en la boca.</a:t>
            </a:r>
          </a:p>
          <a:p>
            <a:r>
              <a:rPr lang="es-AR" sz="1600" dirty="0"/>
              <a:t>• Prestar atención cuando consuman golosinas duras,</a:t>
            </a:r>
          </a:p>
          <a:p>
            <a:r>
              <a:rPr lang="es-AR" sz="1600" dirty="0"/>
              <a:t>uvas, pochoclos, nueces y frutos con carozo.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595942" y="2000240"/>
            <a:ext cx="4047655" cy="385333"/>
          </a:xfrm>
          <a:prstGeom prst="rect">
            <a:avLst/>
          </a:prstGeom>
          <a:solidFill>
            <a:schemeClr val="accent1"/>
          </a:solidFill>
        </p:spPr>
        <p:txBody>
          <a:bodyPr wrap="none" lIns="107287" tIns="53643" rIns="107287" bIns="53643">
            <a:spAutoFit/>
          </a:bodyPr>
          <a:lstStyle/>
          <a:p>
            <a:r>
              <a:rPr lang="es-AR" b="1" dirty="0">
                <a:solidFill>
                  <a:schemeClr val="bg1"/>
                </a:solidFill>
              </a:rPr>
              <a:t>¡LA PREVENCIÓN ES MUY IMPORTANTE!</a:t>
            </a:r>
            <a:endParaRPr lang="es-A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0989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4"/>
          <a:stretch/>
        </p:blipFill>
        <p:spPr bwMode="auto">
          <a:xfrm>
            <a:off x="6279148" y="1785925"/>
            <a:ext cx="3026312" cy="4500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" y="829965"/>
            <a:ext cx="9902424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1º MANIOBRA DE DESOBSTRUCCIÓN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OBSTRUCCION DE VIAS RESPIRATORIAS</a:t>
            </a:r>
          </a:p>
        </p:txBody>
      </p:sp>
      <p:sp>
        <p:nvSpPr>
          <p:cNvPr id="6" name="5 Rectángulo"/>
          <p:cNvSpPr/>
          <p:nvPr/>
        </p:nvSpPr>
        <p:spPr>
          <a:xfrm>
            <a:off x="1130575" y="2161501"/>
            <a:ext cx="4953000" cy="2370491"/>
          </a:xfrm>
          <a:prstGeom prst="rect">
            <a:avLst/>
          </a:prstGeom>
        </p:spPr>
        <p:txBody>
          <a:bodyPr lIns="107287" tIns="53643" rIns="107287" bIns="53643">
            <a:spAutoFit/>
          </a:bodyPr>
          <a:lstStyle/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Inclinar a la persona</a:t>
            </a:r>
          </a:p>
          <a:p>
            <a:pPr>
              <a:buClr>
                <a:schemeClr val="accent1"/>
              </a:buClr>
            </a:pPr>
            <a:r>
              <a:rPr lang="es-AR" sz="2100" dirty="0">
                <a:latin typeface="+mj-lt"/>
              </a:rPr>
              <a:t>hacia adelante.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Sostener el pecho</a:t>
            </a:r>
          </a:p>
          <a:p>
            <a:pPr>
              <a:buClr>
                <a:schemeClr val="accent1"/>
              </a:buClr>
            </a:pPr>
            <a:r>
              <a:rPr lang="es-AR" sz="2100" dirty="0">
                <a:latin typeface="+mj-lt"/>
              </a:rPr>
              <a:t>con una mano.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Dar 5 golpes fuertes con la</a:t>
            </a:r>
          </a:p>
          <a:p>
            <a:pPr>
              <a:buClr>
                <a:schemeClr val="accent1"/>
              </a:buClr>
            </a:pPr>
            <a:r>
              <a:rPr lang="es-AR" sz="2100" dirty="0">
                <a:latin typeface="+mj-lt"/>
              </a:rPr>
              <a:t>palma abierta de la mano sobre</a:t>
            </a:r>
          </a:p>
          <a:p>
            <a:pPr>
              <a:buClr>
                <a:schemeClr val="accent1"/>
              </a:buClr>
            </a:pPr>
            <a:r>
              <a:rPr lang="es-AR" sz="2100" dirty="0">
                <a:latin typeface="+mj-lt"/>
              </a:rPr>
              <a:t>la espalda alta de la persona.</a:t>
            </a:r>
          </a:p>
        </p:txBody>
      </p:sp>
      <p:sp>
        <p:nvSpPr>
          <p:cNvPr id="9" name="8 Rectángulo"/>
          <p:cNvSpPr/>
          <p:nvPr/>
        </p:nvSpPr>
        <p:spPr>
          <a:xfrm>
            <a:off x="506506" y="5250763"/>
            <a:ext cx="8268919" cy="723887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r>
              <a:rPr lang="es-AR" sz="2000" b="1" dirty="0">
                <a:solidFill>
                  <a:schemeClr val="accent1"/>
                </a:solidFill>
                <a:latin typeface="+mj-lt"/>
              </a:rPr>
              <a:t>Si el objeto no sale expulsado, continuar con </a:t>
            </a:r>
          </a:p>
          <a:p>
            <a:r>
              <a:rPr lang="es-AR" sz="2000" b="1" dirty="0">
                <a:solidFill>
                  <a:schemeClr val="accent1"/>
                </a:solidFill>
                <a:latin typeface="+mj-lt"/>
              </a:rPr>
              <a:t>el resto de la maniobra.</a:t>
            </a:r>
          </a:p>
        </p:txBody>
      </p:sp>
    </p:spTree>
    <p:extLst>
      <p:ext uri="{BB962C8B-B14F-4D97-AF65-F5344CB8AC3E}">
        <p14:creationId xmlns:p14="http://schemas.microsoft.com/office/powerpoint/2010/main" val="38355073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" y="829965"/>
            <a:ext cx="9902424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2º MANIOBRA DE DESOBSTRUCCIÓN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OBSTRUCCION DE VIAS RESPIRATORIAS</a:t>
            </a:r>
          </a:p>
        </p:txBody>
      </p:sp>
      <p:sp>
        <p:nvSpPr>
          <p:cNvPr id="6" name="5 Rectángulo"/>
          <p:cNvSpPr/>
          <p:nvPr/>
        </p:nvSpPr>
        <p:spPr>
          <a:xfrm>
            <a:off x="584515" y="2161500"/>
            <a:ext cx="4953000" cy="2724434"/>
          </a:xfrm>
          <a:prstGeom prst="rect">
            <a:avLst/>
          </a:prstGeom>
        </p:spPr>
        <p:txBody>
          <a:bodyPr lIns="107287" tIns="53643" rIns="107287" bIns="53643">
            <a:spAutoFit/>
          </a:bodyPr>
          <a:lstStyle/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Rodear a la persona por detrás, con los brazos a la altura de la cintura.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Ubicar el ombligo con una mano, y colocar su otro puño cerrado contra el abdomen.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Sujetando nuestro propio puño, realizar cinco presiones hacia atrás y hacia arriba</a:t>
            </a:r>
            <a:r>
              <a:rPr lang="es-AR" sz="2300" dirty="0">
                <a:latin typeface="Gotham" panose="02000504050000020004" pitchFamily="2" charset="0"/>
              </a:rPr>
              <a:t>.</a:t>
            </a:r>
            <a:endParaRPr lang="es-AR" dirty="0">
              <a:latin typeface="Gotham" panose="02000504050000020004" pitchFamily="2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9" r="21413"/>
          <a:stretch/>
        </p:blipFill>
        <p:spPr bwMode="auto">
          <a:xfrm>
            <a:off x="5707207" y="1928802"/>
            <a:ext cx="1744807" cy="441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9" r="13684"/>
          <a:stretch/>
        </p:blipFill>
        <p:spPr bwMode="auto">
          <a:xfrm>
            <a:off x="7564582" y="2000239"/>
            <a:ext cx="2059997" cy="429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27598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68" y="2214554"/>
            <a:ext cx="3026878" cy="3925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12" y="2071678"/>
            <a:ext cx="2964328" cy="412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" y="829965"/>
            <a:ext cx="9902424" cy="11588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MANIOBRA DE DESOBSTRUCCIÓN en niños y niñas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OBSTRUCCION DE VIAS RESPIRATORIAS</a:t>
            </a:r>
          </a:p>
        </p:txBody>
      </p:sp>
      <p:sp>
        <p:nvSpPr>
          <p:cNvPr id="3" name="2 Rectángulo"/>
          <p:cNvSpPr/>
          <p:nvPr/>
        </p:nvSpPr>
        <p:spPr>
          <a:xfrm>
            <a:off x="452407" y="2643182"/>
            <a:ext cx="3720508" cy="1400995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5 golpes en la espalda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s-AR" sz="2100" dirty="0">
              <a:latin typeface="+mj-lt"/>
            </a:endParaRP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5 compresiones en el abdomen</a:t>
            </a:r>
          </a:p>
        </p:txBody>
      </p:sp>
    </p:spTree>
    <p:extLst>
      <p:ext uri="{BB962C8B-B14F-4D97-AF65-F5344CB8AC3E}">
        <p14:creationId xmlns:p14="http://schemas.microsoft.com/office/powerpoint/2010/main" val="9677852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418" y="2071677"/>
            <a:ext cx="2548731" cy="4214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878" y="2143116"/>
            <a:ext cx="2786063" cy="4071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" y="829965"/>
            <a:ext cx="9902424" cy="11588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MANIOBRA DE DESOBSTRUCCIÓN </a:t>
            </a:r>
            <a:br>
              <a:rPr lang="es-AR" sz="3600" b="1" cap="all" dirty="0">
                <a:solidFill>
                  <a:schemeClr val="accent1"/>
                </a:solidFill>
                <a:cs typeface="Helvetica Neue Light"/>
              </a:rPr>
            </a:b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en lactantes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OBSTRUCCION DE VIAS RESPIRATORIAS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818541" y="3058719"/>
            <a:ext cx="3354373" cy="1400995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5 golpes en la espalda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s-AR" sz="2100" dirty="0">
              <a:latin typeface="+mj-lt"/>
            </a:endParaRP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5 compresiones en el pecho</a:t>
            </a:r>
          </a:p>
        </p:txBody>
      </p:sp>
    </p:spTree>
    <p:extLst>
      <p:ext uri="{BB962C8B-B14F-4D97-AF65-F5344CB8AC3E}">
        <p14:creationId xmlns:p14="http://schemas.microsoft.com/office/powerpoint/2010/main" val="20833273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857232"/>
            <a:ext cx="8915400" cy="1357322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SOPORTE VITAL BÁSICO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ES" dirty="0"/>
          </a:p>
        </p:txBody>
      </p:sp>
      <p:pic>
        <p:nvPicPr>
          <p:cNvPr id="5" name="Picture 2" descr="C:\Users\lnardideluca\Downloads\antes-removebg-preview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76" y="1500174"/>
            <a:ext cx="5388098" cy="53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cora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3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44" y="1571612"/>
            <a:ext cx="9001187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146" name="Picture 2" descr="C:\Users\Raul\Desktop\ABB\ABB2022\istockphoto-1050912688-1024x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906000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644691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FACTORES DE RIESGO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740532" y="2084851"/>
            <a:ext cx="3666407" cy="412845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 Fumar;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 presión arterial alta;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 colesterol elevado;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 inactividad física;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 sobrepeso;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 diabetes;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 estrés.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442610" y="1604797"/>
            <a:ext cx="1997606" cy="462277"/>
          </a:xfrm>
          <a:prstGeom prst="rect">
            <a:avLst/>
          </a:prstGeom>
        </p:spPr>
        <p:txBody>
          <a:bodyPr wrap="none" lIns="107287" tIns="53643" rIns="107287" bIns="53643">
            <a:spAutoFit/>
          </a:bodyPr>
          <a:lstStyle/>
          <a:p>
            <a:r>
              <a:rPr lang="es-ES" sz="2300" b="1" dirty="0">
                <a:solidFill>
                  <a:schemeClr val="accent1"/>
                </a:solidFill>
                <a:latin typeface="Gotham" panose="02000504050000020004" pitchFamily="2" charset="0"/>
              </a:rPr>
              <a:t>Modificables</a:t>
            </a:r>
            <a:endParaRPr lang="es-AR" b="1" dirty="0">
              <a:solidFill>
                <a:schemeClr val="accent1"/>
              </a:solidFill>
              <a:latin typeface="Gotham" panose="02000504050000020004" pitchFamily="2" charset="0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5655078" y="1604797"/>
            <a:ext cx="2574904" cy="462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sz="2300" b="1" dirty="0">
                <a:solidFill>
                  <a:schemeClr val="accent1"/>
                </a:solidFill>
                <a:latin typeface="Gotham" panose="02000504050000020004" pitchFamily="2" charset="0"/>
              </a:rPr>
              <a:t>No Modificables</a:t>
            </a:r>
          </a:p>
        </p:txBody>
      </p:sp>
      <p:sp>
        <p:nvSpPr>
          <p:cNvPr id="12" name="Marcador de contenido 2"/>
          <p:cNvSpPr txBox="1">
            <a:spLocks/>
          </p:cNvSpPr>
          <p:nvPr/>
        </p:nvSpPr>
        <p:spPr>
          <a:xfrm>
            <a:off x="5109326" y="2181892"/>
            <a:ext cx="3666407" cy="4128459"/>
          </a:xfrm>
          <a:prstGeom prst="rect">
            <a:avLst/>
          </a:prstGeom>
        </p:spPr>
        <p:txBody>
          <a:bodyPr vert="horz" lIns="107287" tIns="53643" rIns="107287" bIns="53643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Antecedentes familiares de enfermedad vasculares;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sexo;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100" dirty="0">
                <a:latin typeface="Gotham" panose="02000504050000020004" pitchFamily="2" charset="0"/>
                <a:ea typeface="Helvetica Neue Medium" charset="0"/>
                <a:cs typeface="Helvetica Neue Medium" charset="0"/>
              </a:rPr>
              <a:t>edad. </a:t>
            </a:r>
          </a:p>
        </p:txBody>
      </p:sp>
    </p:spTree>
    <p:extLst>
      <p:ext uri="{BB962C8B-B14F-4D97-AF65-F5344CB8AC3E}">
        <p14:creationId xmlns:p14="http://schemas.microsoft.com/office/powerpoint/2010/main" val="378116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644691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  SEÑALES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ATAQUE CARDIACO</a:t>
            </a: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740532" y="1700808"/>
            <a:ext cx="7644849" cy="4512501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Clr>
                <a:schemeClr val="accent1"/>
              </a:buClr>
              <a:buNone/>
            </a:pPr>
            <a:r>
              <a:rPr lang="es-AR" altLang="es-AR" sz="2000" b="1" dirty="0">
                <a:latin typeface="+mj-lt"/>
                <a:ea typeface="Helvetica Neue Medium" charset="0"/>
                <a:cs typeface="Helvetica Neue Medium" charset="0"/>
              </a:rPr>
              <a:t>DOLOR/MOLESTIA DE PECHO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Irradiación a los brazos y hombros;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sudor y/o palpitación.</a:t>
            </a:r>
          </a:p>
          <a:p>
            <a:pPr marL="0" indent="0">
              <a:lnSpc>
                <a:spcPct val="150000"/>
              </a:lnSpc>
              <a:buClr>
                <a:schemeClr val="accent1"/>
              </a:buClr>
              <a:buNone/>
            </a:pPr>
            <a:r>
              <a:rPr lang="es-AR" altLang="es-AR" sz="2000" b="1" dirty="0">
                <a:latin typeface="+mj-lt"/>
                <a:ea typeface="Helvetica Neue Medium" charset="0"/>
                <a:cs typeface="Helvetica Neue Medium" charset="0"/>
              </a:rPr>
              <a:t>OTRAS SEÑALES CARACTERÍSTICAS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Náuseas;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dificultad respiratoria;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dolor hacia la mandíbula;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dolor en boca de estomago;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dolor en la espalda.</a:t>
            </a:r>
          </a:p>
        </p:txBody>
      </p:sp>
      <p:sp>
        <p:nvSpPr>
          <p:cNvPr id="6" name="5 Rectángulo"/>
          <p:cNvSpPr/>
          <p:nvPr/>
        </p:nvSpPr>
        <p:spPr>
          <a:xfrm>
            <a:off x="7565740" y="3500438"/>
            <a:ext cx="2340260" cy="1862660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r>
              <a:rPr lang="es-AR" sz="1900" dirty="0">
                <a:latin typeface="Gotham"/>
              </a:rPr>
              <a:t>Las enfermedades</a:t>
            </a:r>
          </a:p>
          <a:p>
            <a:r>
              <a:rPr lang="es-AR" sz="1900" dirty="0">
                <a:latin typeface="Gotham"/>
              </a:rPr>
              <a:t>coronarias son</a:t>
            </a:r>
          </a:p>
          <a:p>
            <a:r>
              <a:rPr lang="es-AR" sz="1900" dirty="0">
                <a:latin typeface="Gotham"/>
              </a:rPr>
              <a:t>la primera causa</a:t>
            </a:r>
          </a:p>
          <a:p>
            <a:r>
              <a:rPr lang="es-AR" sz="1900" dirty="0">
                <a:latin typeface="Gotham"/>
              </a:rPr>
              <a:t>de muerte en la</a:t>
            </a:r>
          </a:p>
          <a:p>
            <a:r>
              <a:rPr lang="es-AR" sz="1900" dirty="0">
                <a:latin typeface="Gotham"/>
              </a:rPr>
              <a:t>mayoría de los</a:t>
            </a:r>
          </a:p>
          <a:p>
            <a:r>
              <a:rPr lang="es-AR" sz="1900" dirty="0">
                <a:latin typeface="Gotham"/>
              </a:rPr>
              <a:t>países.</a:t>
            </a:r>
          </a:p>
        </p:txBody>
      </p:sp>
      <p:sp>
        <p:nvSpPr>
          <p:cNvPr id="13" name="Rectángulo 4"/>
          <p:cNvSpPr/>
          <p:nvPr/>
        </p:nvSpPr>
        <p:spPr>
          <a:xfrm>
            <a:off x="7443044" y="3357562"/>
            <a:ext cx="2462956" cy="129316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>
              <a:defRPr/>
            </a:pPr>
            <a:endParaRPr lang="es-ES" dirty="0">
              <a:solidFill>
                <a:schemeClr val="accent1"/>
              </a:solidFill>
            </a:endParaRPr>
          </a:p>
        </p:txBody>
      </p:sp>
      <p:pic>
        <p:nvPicPr>
          <p:cNvPr id="10" name="Picture 2" descr="C:\Users\lnardideluca\Downloads\Página_24-removebg-previ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58" y="1785926"/>
            <a:ext cx="3414521" cy="453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18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2313231" y="2417980"/>
            <a:ext cx="5382598" cy="1440160"/>
          </a:xfrm>
          <a:prstGeom prst="rect">
            <a:avLst/>
          </a:prstGeom>
          <a:solidFill>
            <a:schemeClr val="bg1"/>
          </a:solidFill>
          <a:ln w="635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/>
            <a:endParaRPr lang="es-AR" dirty="0">
              <a:solidFill>
                <a:schemeClr val="tx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644691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RECOMENDACIONES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ATAQUE CARDIACO</a:t>
            </a:r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566878" y="3873832"/>
            <a:ext cx="8754608" cy="256189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Clr>
                <a:srgbClr val="007474"/>
              </a:buClr>
              <a:buNone/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• Ayudar a la persona a reposar.</a:t>
            </a:r>
          </a:p>
          <a:p>
            <a:pPr marL="0" indent="0">
              <a:lnSpc>
                <a:spcPct val="150000"/>
              </a:lnSpc>
              <a:buClr>
                <a:srgbClr val="007474"/>
              </a:buClr>
              <a:buNone/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• Llamar al servicio de emergencias. </a:t>
            </a:r>
            <a:r>
              <a:rPr lang="es-AR" altLang="es-AR" sz="2000" b="1" dirty="0">
                <a:latin typeface="+mj-lt"/>
                <a:ea typeface="Helvetica Neue Medium" charset="0"/>
                <a:cs typeface="Helvetica Neue Medium" charset="0"/>
              </a:rPr>
              <a:t>1-0-7 o 9-1-1</a:t>
            </a: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.</a:t>
            </a:r>
          </a:p>
          <a:p>
            <a:pPr marL="0" indent="0">
              <a:lnSpc>
                <a:spcPct val="150000"/>
              </a:lnSpc>
              <a:buClr>
                <a:srgbClr val="007474"/>
              </a:buClr>
              <a:buNone/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• Sugerir a la persona masticar un comprimido de </a:t>
            </a:r>
            <a:r>
              <a:rPr lang="es-AR" altLang="es-AR" sz="2000" b="1" dirty="0">
                <a:latin typeface="+mj-lt"/>
                <a:ea typeface="Helvetica Neue Medium" charset="0"/>
                <a:cs typeface="Helvetica Neue Medium" charset="0"/>
              </a:rPr>
              <a:t>ASPIRINA</a:t>
            </a: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 (ácido acetil salicílico) si no existen contraindicaciones.</a:t>
            </a:r>
          </a:p>
          <a:p>
            <a:pPr marL="0" indent="0">
              <a:lnSpc>
                <a:spcPct val="150000"/>
              </a:lnSpc>
              <a:buClr>
                <a:srgbClr val="007474"/>
              </a:buClr>
              <a:buNone/>
            </a:pPr>
            <a:r>
              <a:rPr lang="es-AR" altLang="es-AR" sz="2000" dirty="0">
                <a:latin typeface="+mj-lt"/>
                <a:ea typeface="Helvetica Neue Medium" charset="0"/>
                <a:cs typeface="Helvetica Neue Medium" charset="0"/>
              </a:rPr>
              <a:t>• Controlar su estado y tranquilizar a la persona.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645017" y="1700809"/>
            <a:ext cx="8658962" cy="385333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>
              <a:buClr>
                <a:srgbClr val="FF0000"/>
              </a:buClr>
            </a:pPr>
            <a:r>
              <a:rPr lang="es-AR" altLang="es-AR" b="1" dirty="0">
                <a:solidFill>
                  <a:srgbClr val="000000"/>
                </a:solidFill>
                <a:latin typeface="Gotham" panose="02000504050000020004" pitchFamily="2" charset="0"/>
              </a:rPr>
              <a:t>Dolor en tórax, en una persona mayor a 35 años y con factores de riesgo:</a:t>
            </a:r>
          </a:p>
        </p:txBody>
      </p:sp>
      <p:sp>
        <p:nvSpPr>
          <p:cNvPr id="8" name="7 Rectángulo"/>
          <p:cNvSpPr/>
          <p:nvPr/>
        </p:nvSpPr>
        <p:spPr>
          <a:xfrm>
            <a:off x="2497998" y="2562583"/>
            <a:ext cx="4953000" cy="862386"/>
          </a:xfrm>
          <a:prstGeom prst="rect">
            <a:avLst/>
          </a:prstGeom>
        </p:spPr>
        <p:txBody>
          <a:bodyPr lIns="107287" tIns="53643" rIns="107287" bIns="53643">
            <a:spAutoFit/>
          </a:bodyPr>
          <a:lstStyle/>
          <a:p>
            <a:pPr algn="ctr">
              <a:buClr>
                <a:srgbClr val="FF0000"/>
              </a:buClr>
            </a:pPr>
            <a:r>
              <a:rPr lang="es-AR" altLang="es-AR" sz="3300" b="1" cap="all" dirty="0">
                <a:latin typeface="Gotham" panose="02000504050000020004" pitchFamily="2" charset="0"/>
                <a:ea typeface="+mj-ea"/>
                <a:cs typeface="Helvetica Neue Light"/>
              </a:rPr>
              <a:t>¡ATAQUE CARDIACO!</a:t>
            </a:r>
          </a:p>
          <a:p>
            <a:pPr algn="ctr">
              <a:buClr>
                <a:srgbClr val="FF0000"/>
              </a:buClr>
            </a:pPr>
            <a:r>
              <a:rPr lang="es-AR" altLang="es-AR" sz="1600" b="1" cap="all" dirty="0">
                <a:latin typeface="Gotham" panose="02000504050000020004" pitchFamily="2" charset="0"/>
                <a:ea typeface="+mj-ea"/>
                <a:cs typeface="Helvetica Neue Light"/>
              </a:rPr>
              <a:t>  (hasta que se demuestre lo contrario)</a:t>
            </a:r>
            <a:endParaRPr lang="es-AR" altLang="es-AR" b="1" dirty="0">
              <a:latin typeface="Helvetica Neue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57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88" b="23241"/>
          <a:stretch/>
        </p:blipFill>
        <p:spPr>
          <a:xfrm>
            <a:off x="818541" y="1412777"/>
            <a:ext cx="8528598" cy="4391892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8673" y="1000108"/>
            <a:ext cx="9517327" cy="946334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CADENA DE SUPERVIVENCIA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17754119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1071546"/>
            <a:ext cx="8915400" cy="1000132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RCP EN BEBES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pic>
        <p:nvPicPr>
          <p:cNvPr id="4" name="Picture 2" descr="C:\Users\lnardideluca\Downloads\Sin_título-removebg-preview (1)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76" y="2071678"/>
            <a:ext cx="5487166" cy="393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REANIMACION CARDIOPULMONAR</a:t>
            </a: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2232290" y="1220756"/>
            <a:ext cx="5484416" cy="539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lIns="107287" tIns="53643" rIns="107287" bIns="53643">
            <a:spAutoFit/>
          </a:bodyPr>
          <a:lstStyle/>
          <a:p>
            <a:r>
              <a:rPr lang="es-ES_tradnl" sz="2800" b="1" dirty="0">
                <a:latin typeface="+mj-lt"/>
              </a:rPr>
              <a:t>1. </a:t>
            </a:r>
            <a:r>
              <a:rPr lang="es-ES_tradnl" sz="2800" dirty="0">
                <a:latin typeface="+mj-lt"/>
              </a:rPr>
              <a:t>Asegurar la escena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232290" y="2942100"/>
            <a:ext cx="5484416" cy="877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lIns="107287" tIns="53643" rIns="107287" bIns="53643">
            <a:spAutoFit/>
          </a:bodyPr>
          <a:lstStyle/>
          <a:p>
            <a:r>
              <a:rPr lang="es-ES_tradnl" sz="2500" b="1" dirty="0">
                <a:latin typeface="Gotham" panose="02000504050000020004" pitchFamily="2" charset="0"/>
              </a:rPr>
              <a:t>3. </a:t>
            </a:r>
            <a:r>
              <a:rPr lang="es-ES_tradnl" sz="2500" dirty="0">
                <a:latin typeface="Gotham" panose="02000504050000020004" pitchFamily="2" charset="0"/>
              </a:rPr>
              <a:t>Observar</a:t>
            </a:r>
            <a:r>
              <a:rPr lang="es-ES_tradnl" sz="2500" b="1" dirty="0">
                <a:latin typeface="Gotham" panose="02000504050000020004" pitchFamily="2" charset="0"/>
              </a:rPr>
              <a:t> </a:t>
            </a:r>
            <a:r>
              <a:rPr lang="es-ES_tradnl" sz="2500" dirty="0">
                <a:latin typeface="Gotham" panose="02000504050000020004" pitchFamily="2" charset="0"/>
              </a:rPr>
              <a:t>si no respira, jadea o boquea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2232290" y="2084852"/>
            <a:ext cx="5484416" cy="539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lIns="107287" tIns="53643" rIns="107287" bIns="53643">
            <a:spAutoFit/>
          </a:bodyPr>
          <a:lstStyle/>
          <a:p>
            <a:r>
              <a:rPr lang="es-ES_tradnl" sz="2800" b="1" dirty="0">
                <a:latin typeface="Gotham" panose="02000504050000020004" pitchFamily="2" charset="0"/>
              </a:rPr>
              <a:t>2. </a:t>
            </a:r>
            <a:r>
              <a:rPr lang="es-ES_tradnl" sz="2800" dirty="0">
                <a:latin typeface="Gotham" panose="02000504050000020004" pitchFamily="2" charset="0"/>
              </a:rPr>
              <a:t>Verificar la conciencia</a:t>
            </a: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2232290" y="3799351"/>
            <a:ext cx="5484416" cy="539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lIns="107287" tIns="53643" rIns="107287" bIns="53643">
            <a:spAutoFit/>
          </a:bodyPr>
          <a:lstStyle/>
          <a:p>
            <a:r>
              <a:rPr lang="es-ES_tradnl" sz="2300" b="1" dirty="0">
                <a:latin typeface="Gotham" panose="02000504050000020004" pitchFamily="2" charset="0"/>
              </a:rPr>
              <a:t>4.  </a:t>
            </a:r>
            <a:r>
              <a:rPr lang="es-ES_tradnl" sz="2800" dirty="0">
                <a:latin typeface="Gotham" panose="02000504050000020004" pitchFamily="2" charset="0"/>
              </a:rPr>
              <a:t>Activar el S.E.M</a:t>
            </a: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2232290" y="4656601"/>
            <a:ext cx="5484416" cy="539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lIns="107287" tIns="53643" rIns="107287" bIns="53643">
            <a:spAutoFit/>
          </a:bodyPr>
          <a:lstStyle/>
          <a:p>
            <a:r>
              <a:rPr lang="es-ES_tradnl" sz="2800" b="1" dirty="0">
                <a:latin typeface="Gotham" panose="02000504050000020004" pitchFamily="2" charset="0"/>
              </a:rPr>
              <a:t>5. </a:t>
            </a:r>
            <a:r>
              <a:rPr lang="es-ES_tradnl" sz="2800" dirty="0">
                <a:latin typeface="Gotham" panose="02000504050000020004" pitchFamily="2" charset="0"/>
              </a:rPr>
              <a:t>Realizar 2 ventilaciones </a:t>
            </a: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2222697" y="5445225"/>
            <a:ext cx="5484416" cy="539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lIns="107287" tIns="53643" rIns="107287" bIns="53643">
            <a:spAutoFit/>
          </a:bodyPr>
          <a:lstStyle/>
          <a:p>
            <a:r>
              <a:rPr lang="es-ES_tradnl" sz="2800" b="1" dirty="0">
                <a:latin typeface="Gotham" panose="02000504050000020004" pitchFamily="2" charset="0"/>
              </a:rPr>
              <a:t>6. </a:t>
            </a:r>
            <a:r>
              <a:rPr lang="es-ES_tradnl" sz="2800" dirty="0">
                <a:latin typeface="Gotham" panose="02000504050000020004" pitchFamily="2" charset="0"/>
              </a:rPr>
              <a:t>Realizar 30 compresiones</a:t>
            </a:r>
          </a:p>
        </p:txBody>
      </p:sp>
    </p:spTree>
    <p:extLst>
      <p:ext uri="{BB962C8B-B14F-4D97-AF65-F5344CB8AC3E}">
        <p14:creationId xmlns:p14="http://schemas.microsoft.com/office/powerpoint/2010/main" val="45583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010" y="1428736"/>
            <a:ext cx="6326990" cy="478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644691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Verificar la conciencia </a:t>
            </a:r>
          </a:p>
        </p:txBody>
      </p:sp>
      <p:sp>
        <p:nvSpPr>
          <p:cNvPr id="6" name="5 Rectángulo"/>
          <p:cNvSpPr/>
          <p:nvPr/>
        </p:nvSpPr>
        <p:spPr>
          <a:xfrm>
            <a:off x="818541" y="1626447"/>
            <a:ext cx="4953000" cy="1400995"/>
          </a:xfrm>
          <a:prstGeom prst="rect">
            <a:avLst/>
          </a:prstGeom>
        </p:spPr>
        <p:txBody>
          <a:bodyPr lIns="107287" tIns="53643" rIns="107287" bIns="53643">
            <a:spAutoFit/>
          </a:bodyPr>
          <a:lstStyle/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Buscar la respuesta a algún estímulo</a:t>
            </a:r>
          </a:p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Hablarle.</a:t>
            </a:r>
          </a:p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Tocarle en la planta de los pies o la palma de las manos.</a:t>
            </a:r>
          </a:p>
        </p:txBody>
      </p:sp>
    </p:spTree>
    <p:extLst>
      <p:ext uri="{BB962C8B-B14F-4D97-AF65-F5344CB8AC3E}">
        <p14:creationId xmlns:p14="http://schemas.microsoft.com/office/powerpoint/2010/main" val="102745116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7" b="19691"/>
          <a:stretch/>
        </p:blipFill>
        <p:spPr bwMode="auto">
          <a:xfrm>
            <a:off x="2860651" y="1892830"/>
            <a:ext cx="6935409" cy="4265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644691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SI NO RESPIRA, SI JADEA O BOQUEA: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REANIMACION CARDIOPULMONAR</a:t>
            </a:r>
          </a:p>
        </p:txBody>
      </p:sp>
      <p:sp>
        <p:nvSpPr>
          <p:cNvPr id="6" name="5 Rectángulo"/>
          <p:cNvSpPr/>
          <p:nvPr/>
        </p:nvSpPr>
        <p:spPr>
          <a:xfrm>
            <a:off x="881034" y="1785926"/>
            <a:ext cx="4953000" cy="172416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Llevar la cabeza levemente hacia atrás.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Controlar la respiración no más de 10 segundos.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Observar el movimiento del tórax, pecho y abdomen.</a:t>
            </a:r>
          </a:p>
        </p:txBody>
      </p:sp>
    </p:spTree>
    <p:extLst>
      <p:ext uri="{BB962C8B-B14F-4D97-AF65-F5344CB8AC3E}">
        <p14:creationId xmlns:p14="http://schemas.microsoft.com/office/powerpoint/2010/main" val="178438059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" y="644691"/>
            <a:ext cx="9733161" cy="115212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AR" sz="3600" b="1" cap="all" dirty="0">
                <a:solidFill>
                  <a:srgbClr val="00A099"/>
                </a:solidFill>
                <a:cs typeface="Helvetica Neue Light"/>
              </a:rPr>
              <a:t>LLAMAR AL servicio de </a:t>
            </a:r>
            <a:r>
              <a:rPr lang="es-AR" sz="3600" b="1" cap="all" dirty="0" err="1">
                <a:solidFill>
                  <a:srgbClr val="00A099"/>
                </a:solidFill>
                <a:cs typeface="Helvetica Neue Light"/>
              </a:rPr>
              <a:t>emergecias</a:t>
            </a:r>
            <a:r>
              <a:rPr lang="es-AR" sz="3600" b="1" cap="all" dirty="0">
                <a:solidFill>
                  <a:srgbClr val="00A099"/>
                </a:solidFill>
                <a:cs typeface="Helvetica Neue Light"/>
              </a:rPr>
              <a:t> medicas (</a:t>
            </a:r>
            <a:r>
              <a:rPr lang="es-AR" sz="3600" b="1" cap="all" dirty="0" err="1">
                <a:solidFill>
                  <a:srgbClr val="00A099"/>
                </a:solidFill>
                <a:cs typeface="Helvetica Neue Light"/>
              </a:rPr>
              <a:t>Sem</a:t>
            </a:r>
            <a:r>
              <a:rPr lang="es-AR" sz="3600" b="1" cap="all" dirty="0">
                <a:solidFill>
                  <a:srgbClr val="00A099"/>
                </a:solidFill>
                <a:cs typeface="Helvetica Neue Light"/>
              </a:rPr>
              <a:t>):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REANIMACION CARDIOPULMONAR</a:t>
            </a:r>
          </a:p>
        </p:txBody>
      </p:sp>
      <p:sp>
        <p:nvSpPr>
          <p:cNvPr id="6" name="5 Rectángulo"/>
          <p:cNvSpPr/>
          <p:nvPr/>
        </p:nvSpPr>
        <p:spPr>
          <a:xfrm>
            <a:off x="523844" y="2214553"/>
            <a:ext cx="5247697" cy="3016822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Pedir que alguien llame al número de emergencias </a:t>
            </a:r>
            <a:r>
              <a:rPr lang="es-AR" sz="2100" b="1" dirty="0">
                <a:solidFill>
                  <a:srgbClr val="BD1622"/>
                </a:solidFill>
                <a:latin typeface="+mj-lt"/>
              </a:rPr>
              <a:t>(1-0-7) (9-1-1) </a:t>
            </a:r>
            <a:r>
              <a:rPr lang="es-AR" sz="2100" dirty="0">
                <a:latin typeface="+mj-lt"/>
              </a:rPr>
              <a:t>o número de emergencia local.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En el caso de que no haya otra persona que pueda llamar al servicio de emergencias, realizar la maniobra de RCP durante 1 minuto, luego efectuar el llamado y continuar con la reanimación.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Utilizar el altavoz, si contamos con uno. </a:t>
            </a:r>
          </a:p>
        </p:txBody>
      </p:sp>
      <p:pic>
        <p:nvPicPr>
          <p:cNvPr id="10" name="Picture 3" descr="C:\Users\lnardideluca\Downloads\Ok-20230601T174158Z-001\Ok\Página_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078" y="1412777"/>
            <a:ext cx="2716193" cy="4727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91867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/>
          <a:stretch/>
        </p:blipFill>
        <p:spPr bwMode="auto">
          <a:xfrm>
            <a:off x="5176897" y="1809739"/>
            <a:ext cx="4729103" cy="424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857232"/>
            <a:ext cx="9733162" cy="107157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Respiraciones de rescate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 REANIMACION CARDIOPULMONAR</a:t>
            </a:r>
          </a:p>
        </p:txBody>
      </p:sp>
      <p:sp>
        <p:nvSpPr>
          <p:cNvPr id="6" name="5 Rectángulo"/>
          <p:cNvSpPr/>
          <p:nvPr/>
        </p:nvSpPr>
        <p:spPr>
          <a:xfrm>
            <a:off x="0" y="2071678"/>
            <a:ext cx="7816473" cy="2370491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Manteniendo la cabeza hacia atrás, sellar la boca y la nariz del bebé.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Colocar tus labios cubriendo la boca y la nariz del bebé.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Dar una respiración de rescate durante 1 segundo.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Asegurarse de que se mueva el pecho.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Realizar una breve pausa y repetir</a:t>
            </a:r>
          </a:p>
          <a:p>
            <a:pPr>
              <a:buClr>
                <a:schemeClr val="accent1"/>
              </a:buClr>
            </a:pPr>
            <a:r>
              <a:rPr lang="es-AR" sz="2100" dirty="0">
                <a:latin typeface="+mj-lt"/>
              </a:rPr>
              <a:t>la operación.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0" y="5715017"/>
            <a:ext cx="9906000" cy="385333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algn="ctr">
              <a:buClr>
                <a:srgbClr val="007474"/>
              </a:buClr>
            </a:pPr>
            <a:r>
              <a:rPr lang="es-AR" b="1" dirty="0">
                <a:latin typeface="Gotham" panose="02000504050000020004" pitchFamily="2" charset="0"/>
              </a:rPr>
              <a:t>En caso de contar con mascarilla de RCP, podemos utilizarla.</a:t>
            </a:r>
          </a:p>
        </p:txBody>
      </p:sp>
    </p:spTree>
    <p:extLst>
      <p:ext uri="{BB962C8B-B14F-4D97-AF65-F5344CB8AC3E}">
        <p14:creationId xmlns:p14="http://schemas.microsoft.com/office/powerpoint/2010/main" val="19609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 descr="C:\Users\Raul\Desktop\ABB\ABB2022\Imagenes\vlcsnap-2022-10-04-09h23m04s60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737"/>
            <a:ext cx="9906000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2"/>
          <a:stretch/>
        </p:blipFill>
        <p:spPr bwMode="auto">
          <a:xfrm>
            <a:off x="5647410" y="2428869"/>
            <a:ext cx="4258591" cy="3786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" y="714356"/>
            <a:ext cx="9906000" cy="147638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30 COMPRESIONES EN EL PECHO:</a:t>
            </a:r>
          </a:p>
        </p:txBody>
      </p:sp>
      <p:sp>
        <p:nvSpPr>
          <p:cNvPr id="6" name="5 Rectángulo"/>
          <p:cNvSpPr/>
          <p:nvPr/>
        </p:nvSpPr>
        <p:spPr>
          <a:xfrm>
            <a:off x="0" y="2357430"/>
            <a:ext cx="6045121" cy="3016822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Colocar dos dedos en el centro del pecho o rodear el cuerpo con nuestras manos y comprimir el centro del pecho con ambos pulgares.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Una mano en la frente.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Comprimir el pecho.</a:t>
            </a:r>
          </a:p>
          <a:p>
            <a:pPr marL="871703" lvl="1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Frecuencia: de 100 a 120</a:t>
            </a:r>
          </a:p>
          <a:p>
            <a:pPr lvl="1">
              <a:buClr>
                <a:schemeClr val="accent1"/>
              </a:buClr>
            </a:pPr>
            <a:r>
              <a:rPr lang="es-AR" sz="2100" dirty="0">
                <a:latin typeface="+mj-lt"/>
              </a:rPr>
              <a:t>Compresiones x minuto.</a:t>
            </a:r>
          </a:p>
          <a:p>
            <a:pPr marL="871703" lvl="1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Igual compresión que relajación.</a:t>
            </a:r>
          </a:p>
          <a:p>
            <a:pPr marL="871703" lvl="1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Profundidad: 4cm.</a:t>
            </a:r>
          </a:p>
        </p:txBody>
      </p:sp>
    </p:spTree>
    <p:extLst>
      <p:ext uri="{BB962C8B-B14F-4D97-AF65-F5344CB8AC3E}">
        <p14:creationId xmlns:p14="http://schemas.microsoft.com/office/powerpoint/2010/main" val="22090052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000108"/>
            <a:ext cx="9906000" cy="1285884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RCP EN NIÑOS Y NIÑAS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ES" dirty="0"/>
          </a:p>
        </p:txBody>
      </p:sp>
      <p:pic>
        <p:nvPicPr>
          <p:cNvPr id="4" name="Picture 2" descr="C:\Users\lnardideluca\Downloads\Sin_título-removebg-preview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720" y="2143116"/>
            <a:ext cx="6464615" cy="43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51"/>
          <a:stretch/>
        </p:blipFill>
        <p:spPr bwMode="auto">
          <a:xfrm flipH="1">
            <a:off x="5810256" y="2000240"/>
            <a:ext cx="4095744" cy="4300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928670"/>
            <a:ext cx="9517327" cy="128588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   RCP EN NIÑOS Y NIÑAS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REANIMACION CARDIOPULMONAR</a:t>
            </a:r>
          </a:p>
        </p:txBody>
      </p:sp>
      <p:sp>
        <p:nvSpPr>
          <p:cNvPr id="6" name="5 Rectángulo"/>
          <p:cNvSpPr/>
          <p:nvPr/>
        </p:nvSpPr>
        <p:spPr>
          <a:xfrm>
            <a:off x="380968" y="2285992"/>
            <a:ext cx="6274638" cy="2693657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>
              <a:buClr>
                <a:schemeClr val="accent1"/>
              </a:buClr>
            </a:pPr>
            <a:r>
              <a:rPr lang="es-AR" sz="2100" b="1" dirty="0">
                <a:latin typeface="+mj-lt"/>
              </a:rPr>
              <a:t>Utilizar los mismos pasos que en RCP BEBÉ.</a:t>
            </a:r>
          </a:p>
          <a:p>
            <a:pPr>
              <a:buClr>
                <a:schemeClr val="accent1"/>
              </a:buClr>
            </a:pPr>
            <a:r>
              <a:rPr lang="es-AR" sz="2100" dirty="0">
                <a:latin typeface="+mj-lt"/>
              </a:rPr>
              <a:t>Las diferencias son:</a:t>
            </a:r>
          </a:p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Compresiones: se realizan con una mano en el centro del pecho (de necesitar más fuerza, se puede utilizar ambas manos).</a:t>
            </a:r>
          </a:p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Respiraciones de rescate: se realizan boca a boca, sellando la nariz con los dedos. También se puede utilizar una mascarilla de RCP.</a:t>
            </a:r>
          </a:p>
        </p:txBody>
      </p:sp>
    </p:spTree>
    <p:extLst>
      <p:ext uri="{BB962C8B-B14F-4D97-AF65-F5344CB8AC3E}">
        <p14:creationId xmlns:p14="http://schemas.microsoft.com/office/powerpoint/2010/main" val="14702653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" name="Mr. Bean - Reanimación 720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4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RCP _ Con Holcim, Alta Mezcla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5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928670"/>
            <a:ext cx="9517327" cy="100013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PARA PERSONAL NO ENTRENADO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REANIMACION CARDIOPULMONAR</a:t>
            </a: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2232290" y="1988841"/>
            <a:ext cx="5484416" cy="5853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lIns="107287" tIns="53643" rIns="107287" bIns="53643">
            <a:spAutoFit/>
          </a:bodyPr>
          <a:lstStyle/>
          <a:p>
            <a:r>
              <a:rPr lang="es-ES_tradnl" sz="3100" b="1" dirty="0">
                <a:latin typeface="Gotham"/>
              </a:rPr>
              <a:t>1. </a:t>
            </a:r>
            <a:r>
              <a:rPr lang="es-ES_tradnl" sz="3100" dirty="0">
                <a:latin typeface="Gotham"/>
              </a:rPr>
              <a:t>Asegurar la escena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232290" y="3710186"/>
            <a:ext cx="5484416" cy="9701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lIns="107287" tIns="53643" rIns="107287" bIns="53643">
            <a:spAutoFit/>
          </a:bodyPr>
          <a:lstStyle/>
          <a:p>
            <a:r>
              <a:rPr lang="es-ES_tradnl" sz="3100" b="1" dirty="0">
                <a:latin typeface="Gotham"/>
              </a:rPr>
              <a:t>3. </a:t>
            </a:r>
            <a:r>
              <a:rPr lang="es-ES_tradnl" sz="2500" dirty="0">
                <a:latin typeface="Gotham"/>
              </a:rPr>
              <a:t>Observar Si no respira, jadea, boquea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2232290" y="2852937"/>
            <a:ext cx="5484416" cy="5853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lIns="107287" tIns="53643" rIns="107287" bIns="53643">
            <a:spAutoFit/>
          </a:bodyPr>
          <a:lstStyle/>
          <a:p>
            <a:r>
              <a:rPr lang="es-ES_tradnl" sz="3100" b="1" dirty="0">
                <a:latin typeface="Gotham"/>
              </a:rPr>
              <a:t>2. </a:t>
            </a:r>
            <a:r>
              <a:rPr lang="es-ES_tradnl" sz="3100" dirty="0">
                <a:latin typeface="Gotham"/>
              </a:rPr>
              <a:t>Verificar la conciencia</a:t>
            </a: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2232290" y="4567436"/>
            <a:ext cx="5484416" cy="5546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lIns="107287" tIns="53643" rIns="107287" bIns="53643">
            <a:spAutoFit/>
          </a:bodyPr>
          <a:lstStyle/>
          <a:p>
            <a:r>
              <a:rPr lang="es-ES_tradnl" sz="2800" b="1" dirty="0">
                <a:latin typeface="Gotham"/>
              </a:rPr>
              <a:t>4.  </a:t>
            </a:r>
            <a:r>
              <a:rPr lang="es-ES_tradnl" sz="2900" dirty="0">
                <a:latin typeface="Gotham"/>
              </a:rPr>
              <a:t>Activar el S.E.M / DEA</a:t>
            </a: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2232290" y="5424686"/>
            <a:ext cx="5484416" cy="5546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lIns="107287" tIns="53643" rIns="107287" bIns="53643">
            <a:spAutoFit/>
          </a:bodyPr>
          <a:lstStyle/>
          <a:p>
            <a:r>
              <a:rPr lang="es-ES_tradnl" sz="2800" b="1" dirty="0">
                <a:latin typeface="Gotham"/>
              </a:rPr>
              <a:t>5.   </a:t>
            </a:r>
            <a:r>
              <a:rPr lang="es-ES_tradnl" sz="2900" dirty="0">
                <a:latin typeface="Gotham"/>
              </a:rPr>
              <a:t>Comprimir rápido y fuerte</a:t>
            </a:r>
          </a:p>
        </p:txBody>
      </p:sp>
    </p:spTree>
    <p:extLst>
      <p:ext uri="{BB962C8B-B14F-4D97-AF65-F5344CB8AC3E}">
        <p14:creationId xmlns:p14="http://schemas.microsoft.com/office/powerpoint/2010/main" val="373143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7" r="11672"/>
          <a:stretch/>
        </p:blipFill>
        <p:spPr bwMode="auto">
          <a:xfrm flipH="1">
            <a:off x="6381760" y="1428736"/>
            <a:ext cx="3173003" cy="3933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" y="857232"/>
            <a:ext cx="9906000" cy="1212673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PROCEDIMIENTO</a:t>
            </a:r>
            <a:endParaRPr lang="es-ES" sz="3600" b="1" cap="all" dirty="0">
              <a:solidFill>
                <a:schemeClr val="accent1"/>
              </a:solidFill>
              <a:cs typeface="Helvetica Neue Light"/>
            </a:endParaRP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REANIMACION CARDIOPULMONAR</a:t>
            </a:r>
          </a:p>
        </p:txBody>
      </p:sp>
      <p:sp>
        <p:nvSpPr>
          <p:cNvPr id="3" name="2 Rectángulo"/>
          <p:cNvSpPr/>
          <p:nvPr/>
        </p:nvSpPr>
        <p:spPr>
          <a:xfrm>
            <a:off x="523844" y="2000240"/>
            <a:ext cx="7602194" cy="3016822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Colocar tus manos en el centro del pecho.</a:t>
            </a:r>
          </a:p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Una mano sobre la otra.</a:t>
            </a:r>
          </a:p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Entrecruzar los dedos.</a:t>
            </a:r>
          </a:p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Comprimir fuerte el pecho:</a:t>
            </a:r>
          </a:p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Frecuencia: de 100 a 120 compresiones por minuto.</a:t>
            </a:r>
          </a:p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Profundidad 5 cm.</a:t>
            </a:r>
          </a:p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Igual compresión que relajación.</a:t>
            </a:r>
          </a:p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De ser posible, cambiar con otra persona</a:t>
            </a:r>
          </a:p>
          <a:p>
            <a:pPr marL="335270" indent="-335270">
              <a:buClr>
                <a:schemeClr val="accent1"/>
              </a:buClr>
              <a:buFont typeface="Arial" pitchFamily="34" charset="0"/>
              <a:buChar char="•"/>
            </a:pPr>
            <a:r>
              <a:rPr lang="es-AR" sz="2100" dirty="0">
                <a:latin typeface="+mj-lt"/>
              </a:rPr>
              <a:t> cada 1 o 2 minutos para prevenir el cansancio.</a:t>
            </a:r>
          </a:p>
        </p:txBody>
      </p:sp>
    </p:spTree>
    <p:extLst>
      <p:ext uri="{BB962C8B-B14F-4D97-AF65-F5344CB8AC3E}">
        <p14:creationId xmlns:p14="http://schemas.microsoft.com/office/powerpoint/2010/main" val="134869034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2"/>
          <a:stretch/>
        </p:blipFill>
        <p:spPr bwMode="auto">
          <a:xfrm>
            <a:off x="2024042" y="3000372"/>
            <a:ext cx="2164516" cy="325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5834" y="644691"/>
            <a:ext cx="9517327" cy="1158875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s-AR" sz="3300" b="1" cap="all" dirty="0">
                <a:solidFill>
                  <a:srgbClr val="00A099"/>
                </a:solidFill>
                <a:latin typeface="Gotham" panose="02000504050000020004" pitchFamily="2" charset="0"/>
                <a:cs typeface="Helvetica Neue Light"/>
              </a:rPr>
              <a:t>   </a:t>
            </a:r>
            <a:r>
              <a:rPr lang="es-AR" sz="3600" b="1" cap="all" dirty="0">
                <a:solidFill>
                  <a:schemeClr val="accent1"/>
                </a:solidFill>
                <a:cs typeface="Helvetica Neue Light"/>
              </a:rPr>
              <a:t>Detener las compresiones:</a:t>
            </a:r>
          </a:p>
        </p:txBody>
      </p:sp>
      <p:sp>
        <p:nvSpPr>
          <p:cNvPr id="3077" name="CuadroTexto 5"/>
          <p:cNvSpPr txBox="1">
            <a:spLocks noChangeArrowheads="1"/>
          </p:cNvSpPr>
          <p:nvPr/>
        </p:nvSpPr>
        <p:spPr bwMode="auto">
          <a:xfrm>
            <a:off x="4250922" y="-12673"/>
            <a:ext cx="5271268" cy="323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s-AR" altLang="es-ES" sz="1400" b="1" dirty="0">
                <a:solidFill>
                  <a:srgbClr val="FFFFFF"/>
                </a:solidFill>
                <a:latin typeface="Gotham" panose="02000504050000020004" pitchFamily="2" charset="0"/>
                <a:ea typeface="Helvetica Neue Light" charset="0"/>
                <a:cs typeface="Helvetica Neue Light" charset="0"/>
              </a:rPr>
              <a:t>REANIMACION CARDIOPULMONAR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035060" y="1526255"/>
            <a:ext cx="7878875" cy="1400995"/>
          </a:xfrm>
          <a:prstGeom prst="rect">
            <a:avLst/>
          </a:prstGeom>
        </p:spPr>
        <p:txBody>
          <a:bodyPr wrap="square" lIns="107287" tIns="53643" rIns="107287" bIns="53643">
            <a:spAutoFit/>
          </a:bodyPr>
          <a:lstStyle/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Si te reemplaza otra persona.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Si alguien llega con un desfibrilador y el aparato lo indica.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Si la víctima comienza a dar señales de conciencia.</a:t>
            </a:r>
          </a:p>
          <a:p>
            <a:pPr marL="335270" indent="-33527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AR" sz="2100" dirty="0">
                <a:latin typeface="+mj-lt"/>
              </a:rPr>
              <a:t>Si la escena se vuelve insegura.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066" y="3000372"/>
            <a:ext cx="2019756" cy="3193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12317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2">
            <a:extLst>
              <a:ext uri="{FF2B5EF4-FFF2-40B4-BE49-F238E27FC236}">
                <a16:creationId xmlns:a16="http://schemas.microsoft.com/office/drawing/2014/main" id="{314CEDC7-0A81-4ACA-A659-FC842AC366DF}"/>
              </a:ext>
            </a:extLst>
          </p:cNvPr>
          <p:cNvSpPr txBox="1"/>
          <p:nvPr/>
        </p:nvSpPr>
        <p:spPr>
          <a:xfrm>
            <a:off x="2360712" y="2659559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dirty="0">
                <a:solidFill>
                  <a:schemeClr val="accent1"/>
                </a:solidFill>
              </a:rPr>
              <a:t>Muchas gracias</a:t>
            </a:r>
          </a:p>
        </p:txBody>
      </p:sp>
    </p:spTree>
    <p:extLst>
      <p:ext uri="{BB962C8B-B14F-4D97-AF65-F5344CB8AC3E}">
        <p14:creationId xmlns:p14="http://schemas.microsoft.com/office/powerpoint/2010/main" val="4205197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5300" y="928670"/>
            <a:ext cx="8915400" cy="1214446"/>
          </a:xfrm>
        </p:spPr>
        <p:txBody>
          <a:bodyPr>
            <a:normAutofit/>
          </a:bodyPr>
          <a:lstStyle/>
          <a:p>
            <a:r>
              <a:rPr lang="es-AR" b="1" dirty="0">
                <a:solidFill>
                  <a:schemeClr val="accent1"/>
                </a:solidFill>
              </a:rPr>
              <a:t>ANTES DE ATENDER UNA PERSONA</a:t>
            </a:r>
            <a:endParaRPr lang="es-ES" b="1" dirty="0">
              <a:solidFill>
                <a:schemeClr val="accent1"/>
              </a:solidFill>
            </a:endParaRPr>
          </a:p>
        </p:txBody>
      </p:sp>
      <p:pic>
        <p:nvPicPr>
          <p:cNvPr id="4" name="Picture 2" descr="C:\Users\lnardideluca\Downloads\antes-removebg-preview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72" y="2071678"/>
            <a:ext cx="7929618" cy="428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la escena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2317</Words>
  <Application>Microsoft Office PowerPoint</Application>
  <PresentationFormat>A4 (210 x 297 mm)</PresentationFormat>
  <Paragraphs>343</Paragraphs>
  <Slides>78</Slides>
  <Notes>16</Notes>
  <HiddenSlides>0</HiddenSlides>
  <MMClips>13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78</vt:i4>
      </vt:variant>
    </vt:vector>
  </HeadingPairs>
  <TitlesOfParts>
    <vt:vector size="85" baseType="lpstr">
      <vt:lpstr>Arial</vt:lpstr>
      <vt:lpstr>Calibri</vt:lpstr>
      <vt:lpstr>Gotham</vt:lpstr>
      <vt:lpstr>Helvetica Neue Light</vt:lpstr>
      <vt:lpstr>Helvetica Neue Medium</vt:lpstr>
      <vt:lpstr>Wingdings</vt:lpstr>
      <vt:lpstr>Tema de Office</vt:lpstr>
      <vt:lpstr>PRIMEROS AUXILIOS</vt:lpstr>
      <vt:lpstr> ¿QUÉ SON LOS PRIMEROS AUXILIOS?</vt:lpstr>
      <vt:lpstr>¿CÓMO RECONOCER UNA EMERGENCIA?</vt:lpstr>
      <vt:lpstr>Presentación de PowerPoint</vt:lpstr>
      <vt:lpstr>Presentación de PowerPoint</vt:lpstr>
      <vt:lpstr>Presentación de PowerPoint</vt:lpstr>
      <vt:lpstr>Presentación de PowerPoint</vt:lpstr>
      <vt:lpstr>ANTES DE ATENDER UNA PERSONA</vt:lpstr>
      <vt:lpstr>Presentación de PowerPoint</vt:lpstr>
      <vt:lpstr>    BARRERAS PARA ACTUAR</vt:lpstr>
      <vt:lpstr>OBTENCIÓN DEL CONSENTIMIENTO</vt:lpstr>
      <vt:lpstr>    ASPECTOS QUE RECORDAR</vt:lpstr>
      <vt:lpstr>   ASPECTOS a RECORDAR</vt:lpstr>
      <vt:lpstr>PASOS PARA ACTUAR EN UNA EMERGENCIA</vt:lpstr>
      <vt:lpstr>Presentación de PowerPoint</vt:lpstr>
      <vt:lpstr>Presentación de PowerPoint</vt:lpstr>
      <vt:lpstr>   1A. REVISar EL LUGAR</vt:lpstr>
      <vt:lpstr>1.B REVISE A LA PERSONA </vt:lpstr>
      <vt:lpstr>  REVISar LA conciencia</vt:lpstr>
      <vt:lpstr>   REVISAR LA RESPIRACIÓN</vt:lpstr>
      <vt:lpstr>   LLAMAR</vt:lpstr>
      <vt:lpstr>   3. ATender</vt:lpstr>
      <vt:lpstr>Presentación de PowerPoint</vt:lpstr>
      <vt:lpstr>APOYO PSICOSOCIAL</vt:lpstr>
      <vt:lpstr>   APOYO PSICOSOCIAL</vt:lpstr>
      <vt:lpstr>BOTIQUÍN </vt:lpstr>
      <vt:lpstr>Presentación de PowerPoint</vt:lpstr>
      <vt:lpstr>Presentación de PowerPoint</vt:lpstr>
      <vt:lpstr>BOTIQUÍN</vt:lpstr>
      <vt:lpstr>    Bioseguridad</vt:lpstr>
      <vt:lpstr>EQUIPO DE PROTECCION PERSONAL</vt:lpstr>
      <vt:lpstr>¿SE PUEDE TENER MEDICAMENTOS DENTRO DEL BOTIQUÍN ?</vt:lpstr>
      <vt:lpstr>Presentación de PowerPoint</vt:lpstr>
      <vt:lpstr>DESMAYOS</vt:lpstr>
      <vt:lpstr>Presentación de PowerPoint</vt:lpstr>
      <vt:lpstr>Presentación de PowerPoint</vt:lpstr>
      <vt:lpstr>  DESMAYO</vt:lpstr>
      <vt:lpstr>   DESMAYO</vt:lpstr>
      <vt:lpstr>  CONTROL DE HEMORRAGIAS</vt:lpstr>
      <vt:lpstr>Presentación de PowerPoint</vt:lpstr>
      <vt:lpstr>   HEMORRAGIA ACTIVA</vt:lpstr>
      <vt:lpstr>   TORNIQUETE</vt:lpstr>
      <vt:lpstr>CONVULSIONES</vt:lpstr>
      <vt:lpstr>Presentación de PowerPoint</vt:lpstr>
      <vt:lpstr>Presentación de PowerPoint</vt:lpstr>
      <vt:lpstr>   IMPORTANTE</vt:lpstr>
      <vt:lpstr>  RECOMENDACIONES</vt:lpstr>
      <vt:lpstr>OBSTRUCCIÍON DE LAS VIAS RESPIRATORIAS</vt:lpstr>
      <vt:lpstr>Presentación de PowerPoint</vt:lpstr>
      <vt:lpstr>Presentación de PowerPoint</vt:lpstr>
      <vt:lpstr>Presentación de PowerPoint</vt:lpstr>
      <vt:lpstr>Obstrucción de vías respiratorias</vt:lpstr>
      <vt:lpstr>1º MANIOBRA DE DESOBSTRUCCIÓN</vt:lpstr>
      <vt:lpstr>2º MANIOBRA DE DESOBSTRUCCIÓN</vt:lpstr>
      <vt:lpstr>MANIOBRA DE DESOBSTRUCCIÓN en niños y niñas</vt:lpstr>
      <vt:lpstr>MANIOBRA DE DESOBSTRUCCIÓN  en lactantes</vt:lpstr>
      <vt:lpstr>SOPORTE VITAL BÁSICO</vt:lpstr>
      <vt:lpstr>Presentación de PowerPoint</vt:lpstr>
      <vt:lpstr>Presentación de PowerPoint</vt:lpstr>
      <vt:lpstr>   FACTORES DE RIESGO</vt:lpstr>
      <vt:lpstr>   SEÑALES</vt:lpstr>
      <vt:lpstr>   RECOMENDACIONES</vt:lpstr>
      <vt:lpstr>    CADENA DE SUPERVIVENCIA</vt:lpstr>
      <vt:lpstr>RCP EN BEBES</vt:lpstr>
      <vt:lpstr>Presentación de PowerPoint</vt:lpstr>
      <vt:lpstr>   Verificar la conciencia </vt:lpstr>
      <vt:lpstr>    SI NO RESPIRA, SI JADEA O BOQUEA:</vt:lpstr>
      <vt:lpstr>LLAMAR AL servicio de emergecias medicas (Sem):</vt:lpstr>
      <vt:lpstr>    Respiraciones de rescate</vt:lpstr>
      <vt:lpstr>   30 COMPRESIONES EN EL PECHO:</vt:lpstr>
      <vt:lpstr>RCP EN NIÑOS Y NIÑAS</vt:lpstr>
      <vt:lpstr>   RCP EN NIÑOS Y NIÑAS</vt:lpstr>
      <vt:lpstr>Presentación de PowerPoint</vt:lpstr>
      <vt:lpstr>Presentación de PowerPoint</vt:lpstr>
      <vt:lpstr>  PARA PERSONAL NO ENTRENADO</vt:lpstr>
      <vt:lpstr>     PROCEDIMIENTO</vt:lpstr>
      <vt:lpstr>   Detener las compresiones: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2021-08-11T13:31:48Z</dcterms:created>
  <dcterms:modified xsi:type="dcterms:W3CDTF">2025-12-04T15:43:07Z</dcterms:modified>
</cp:coreProperties>
</file>