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1" r:id="rId13"/>
    <p:sldId id="273" r:id="rId14"/>
    <p:sldId id="275" r:id="rId15"/>
    <p:sldId id="276" r:id="rId16"/>
    <p:sldId id="277" r:id="rId17"/>
    <p:sldId id="279" r:id="rId18"/>
    <p:sldId id="278" r:id="rId19"/>
    <p:sldId id="280" r:id="rId20"/>
    <p:sldId id="282" r:id="rId21"/>
    <p:sldId id="283" r:id="rId22"/>
    <p:sldId id="284" r:id="rId23"/>
    <p:sldId id="285" r:id="rId24"/>
    <p:sldId id="315" r:id="rId25"/>
    <p:sldId id="286" r:id="rId26"/>
    <p:sldId id="289" r:id="rId27"/>
    <p:sldId id="290" r:id="rId28"/>
    <p:sldId id="291" r:id="rId29"/>
    <p:sldId id="292" r:id="rId30"/>
    <p:sldId id="293" r:id="rId31"/>
    <p:sldId id="294" r:id="rId32"/>
    <p:sldId id="295" r:id="rId33"/>
    <p:sldId id="296" r:id="rId34"/>
    <p:sldId id="297" r:id="rId35"/>
    <p:sldId id="298" r:id="rId36"/>
    <p:sldId id="288" r:id="rId37"/>
    <p:sldId id="299" r:id="rId38"/>
    <p:sldId id="281" r:id="rId39"/>
    <p:sldId id="300" r:id="rId40"/>
    <p:sldId id="302" r:id="rId41"/>
    <p:sldId id="301" r:id="rId42"/>
    <p:sldId id="303" r:id="rId43"/>
    <p:sldId id="304" r:id="rId44"/>
    <p:sldId id="305" r:id="rId45"/>
    <p:sldId id="306" r:id="rId46"/>
    <p:sldId id="307" r:id="rId47"/>
    <p:sldId id="308" r:id="rId48"/>
    <p:sldId id="309" r:id="rId49"/>
    <p:sldId id="310" r:id="rId50"/>
    <p:sldId id="311" r:id="rId51"/>
    <p:sldId id="312" r:id="rId52"/>
    <p:sldId id="313" r:id="rId53"/>
    <p:sldId id="259" r:id="rId54"/>
  </p:sldIdLst>
  <p:sldSz cx="9144000" cy="5143500" type="screen16x9"/>
  <p:notesSz cx="6858000" cy="9144000"/>
  <p:defaultTextStyle>
    <a:defPPr>
      <a:defRPr lang="es-ES"/>
    </a:defPPr>
    <a:lvl1pPr marL="0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389626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779252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168878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1558503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1948129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7792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  <p15:guide id="3" orient="horz" pos="1620">
          <p15:clr>
            <a:srgbClr val="A4A3A4"/>
          </p15:clr>
        </p15:guide>
        <p15:guide id="4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906" y="72"/>
      </p:cViewPr>
      <p:guideLst>
        <p:guide orient="horz" pos="2160"/>
        <p:guide pos="3120"/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9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9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88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58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48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377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273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1170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F964E-CBBB-413C-9565-27B3C047D4A9}" type="datetimeFigureOut">
              <a:rPr lang="es-ES" smtClean="0"/>
              <a:pPr/>
              <a:t>03/12/2025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A0DE-6091-4A55-B6D7-199B366A078C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936114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F964E-CBBB-413C-9565-27B3C047D4A9}" type="datetimeFigureOut">
              <a:rPr lang="es-ES" smtClean="0"/>
              <a:pPr/>
              <a:t>03/12/2025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A0DE-6091-4A55-B6D7-199B366A078C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73382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181850" y="205980"/>
            <a:ext cx="2228850" cy="4388644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95302" y="205980"/>
            <a:ext cx="6534150" cy="4388644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F964E-CBBB-413C-9565-27B3C047D4A9}" type="datetimeFigureOut">
              <a:rPr lang="es-ES" smtClean="0"/>
              <a:pPr/>
              <a:t>03/12/2025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A0DE-6091-4A55-B6D7-199B366A078C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4462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F964E-CBBB-413C-9565-27B3C047D4A9}" type="datetimeFigureOut">
              <a:rPr lang="es-ES" smtClean="0"/>
              <a:pPr/>
              <a:t>03/12/2025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A0DE-6091-4A55-B6D7-199B366A078C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09952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4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180036"/>
            <a:ext cx="7772400" cy="1125140"/>
          </a:xfrm>
        </p:spPr>
        <p:txBody>
          <a:bodyPr anchor="b"/>
          <a:lstStyle>
            <a:lvl1pPr marL="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1pPr>
            <a:lvl2pPr marL="38962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7792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16887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55850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94812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33775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72738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11700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F964E-CBBB-413C-9565-27B3C047D4A9}" type="datetimeFigureOut">
              <a:rPr lang="es-ES" smtClean="0"/>
              <a:pPr/>
              <a:t>03/12/2025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A0DE-6091-4A55-B6D7-199B366A078C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46422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95301" y="1200151"/>
            <a:ext cx="4381500" cy="3394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029201" y="1200151"/>
            <a:ext cx="4381500" cy="3394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F964E-CBBB-413C-9565-27B3C047D4A9}" type="datetimeFigureOut">
              <a:rPr lang="es-ES" smtClean="0"/>
              <a:pPr/>
              <a:t>03/12/2025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A0DE-6091-4A55-B6D7-199B366A078C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45691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188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626" indent="0">
              <a:buNone/>
              <a:defRPr sz="1700" b="1"/>
            </a:lvl2pPr>
            <a:lvl3pPr marL="779252" indent="0">
              <a:buNone/>
              <a:defRPr sz="1500" b="1"/>
            </a:lvl3pPr>
            <a:lvl4pPr marL="1168878" indent="0">
              <a:buNone/>
              <a:defRPr sz="1400" b="1"/>
            </a:lvl4pPr>
            <a:lvl5pPr marL="1558503" indent="0">
              <a:buNone/>
              <a:defRPr sz="1400" b="1"/>
            </a:lvl5pPr>
            <a:lvl6pPr marL="1948129" indent="0">
              <a:buNone/>
              <a:defRPr sz="1400" b="1"/>
            </a:lvl6pPr>
            <a:lvl7pPr marL="2337755" indent="0">
              <a:buNone/>
              <a:defRPr sz="1400" b="1"/>
            </a:lvl7pPr>
            <a:lvl8pPr marL="2727381" indent="0">
              <a:buNone/>
              <a:defRPr sz="1400" b="1"/>
            </a:lvl8pPr>
            <a:lvl9pPr marL="3117007" indent="0">
              <a:buNone/>
              <a:defRPr sz="14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188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6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626" indent="0">
              <a:buNone/>
              <a:defRPr sz="1700" b="1"/>
            </a:lvl2pPr>
            <a:lvl3pPr marL="779252" indent="0">
              <a:buNone/>
              <a:defRPr sz="1500" b="1"/>
            </a:lvl3pPr>
            <a:lvl4pPr marL="1168878" indent="0">
              <a:buNone/>
              <a:defRPr sz="1400" b="1"/>
            </a:lvl4pPr>
            <a:lvl5pPr marL="1558503" indent="0">
              <a:buNone/>
              <a:defRPr sz="1400" b="1"/>
            </a:lvl5pPr>
            <a:lvl6pPr marL="1948129" indent="0">
              <a:buNone/>
              <a:defRPr sz="1400" b="1"/>
            </a:lvl6pPr>
            <a:lvl7pPr marL="2337755" indent="0">
              <a:buNone/>
              <a:defRPr sz="1400" b="1"/>
            </a:lvl7pPr>
            <a:lvl8pPr marL="2727381" indent="0">
              <a:buNone/>
              <a:defRPr sz="1400" b="1"/>
            </a:lvl8pPr>
            <a:lvl9pPr marL="3117007" indent="0">
              <a:buNone/>
              <a:defRPr sz="14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6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F964E-CBBB-413C-9565-27B3C047D4A9}" type="datetimeFigureOut">
              <a:rPr lang="es-ES" smtClean="0"/>
              <a:pPr/>
              <a:t>03/12/2025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A0DE-6091-4A55-B6D7-199B366A078C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82548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F964E-CBBB-413C-9565-27B3C047D4A9}" type="datetimeFigureOut">
              <a:rPr lang="es-ES" smtClean="0"/>
              <a:pPr/>
              <a:t>03/12/2025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A0DE-6091-4A55-B6D7-199B366A078C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01394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F964E-CBBB-413C-9565-27B3C047D4A9}" type="datetimeFigureOut">
              <a:rPr lang="es-ES" smtClean="0"/>
              <a:pPr/>
              <a:t>03/12/2025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A0DE-6091-4A55-B6D7-199B366A078C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12059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1" y="204789"/>
            <a:ext cx="5111749" cy="4389835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200"/>
            </a:lvl1pPr>
            <a:lvl2pPr marL="389626" indent="0">
              <a:buNone/>
              <a:defRPr sz="1000"/>
            </a:lvl2pPr>
            <a:lvl3pPr marL="779252" indent="0">
              <a:buNone/>
              <a:defRPr sz="900"/>
            </a:lvl3pPr>
            <a:lvl4pPr marL="1168878" indent="0">
              <a:buNone/>
              <a:defRPr sz="800"/>
            </a:lvl4pPr>
            <a:lvl5pPr marL="1558503" indent="0">
              <a:buNone/>
              <a:defRPr sz="800"/>
            </a:lvl5pPr>
            <a:lvl6pPr marL="1948129" indent="0">
              <a:buNone/>
              <a:defRPr sz="800"/>
            </a:lvl6pPr>
            <a:lvl7pPr marL="2337755" indent="0">
              <a:buNone/>
              <a:defRPr sz="800"/>
            </a:lvl7pPr>
            <a:lvl8pPr marL="2727381" indent="0">
              <a:buNone/>
              <a:defRPr sz="800"/>
            </a:lvl8pPr>
            <a:lvl9pPr marL="3117007" indent="0">
              <a:buNone/>
              <a:defRPr sz="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F964E-CBBB-413C-9565-27B3C047D4A9}" type="datetimeFigureOut">
              <a:rPr lang="es-ES" smtClean="0"/>
              <a:pPr/>
              <a:t>03/12/2025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A0DE-6091-4A55-B6D7-199B366A078C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82064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700"/>
            </a:lvl1pPr>
            <a:lvl2pPr marL="389626" indent="0">
              <a:buNone/>
              <a:defRPr sz="2400"/>
            </a:lvl2pPr>
            <a:lvl3pPr marL="779252" indent="0">
              <a:buNone/>
              <a:defRPr sz="2000"/>
            </a:lvl3pPr>
            <a:lvl4pPr marL="1168878" indent="0">
              <a:buNone/>
              <a:defRPr sz="1700"/>
            </a:lvl4pPr>
            <a:lvl5pPr marL="1558503" indent="0">
              <a:buNone/>
              <a:defRPr sz="1700"/>
            </a:lvl5pPr>
            <a:lvl6pPr marL="1948129" indent="0">
              <a:buNone/>
              <a:defRPr sz="1700"/>
            </a:lvl6pPr>
            <a:lvl7pPr marL="2337755" indent="0">
              <a:buNone/>
              <a:defRPr sz="1700"/>
            </a:lvl7pPr>
            <a:lvl8pPr marL="2727381" indent="0">
              <a:buNone/>
              <a:defRPr sz="1700"/>
            </a:lvl8pPr>
            <a:lvl9pPr marL="3117007" indent="0">
              <a:buNone/>
              <a:defRPr sz="17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200"/>
            </a:lvl1pPr>
            <a:lvl2pPr marL="389626" indent="0">
              <a:buNone/>
              <a:defRPr sz="1000"/>
            </a:lvl2pPr>
            <a:lvl3pPr marL="779252" indent="0">
              <a:buNone/>
              <a:defRPr sz="900"/>
            </a:lvl3pPr>
            <a:lvl4pPr marL="1168878" indent="0">
              <a:buNone/>
              <a:defRPr sz="800"/>
            </a:lvl4pPr>
            <a:lvl5pPr marL="1558503" indent="0">
              <a:buNone/>
              <a:defRPr sz="800"/>
            </a:lvl5pPr>
            <a:lvl6pPr marL="1948129" indent="0">
              <a:buNone/>
              <a:defRPr sz="800"/>
            </a:lvl6pPr>
            <a:lvl7pPr marL="2337755" indent="0">
              <a:buNone/>
              <a:defRPr sz="800"/>
            </a:lvl7pPr>
            <a:lvl8pPr marL="2727381" indent="0">
              <a:buNone/>
              <a:defRPr sz="800"/>
            </a:lvl8pPr>
            <a:lvl9pPr marL="3117007" indent="0">
              <a:buNone/>
              <a:defRPr sz="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F964E-CBBB-413C-9565-27B3C047D4A9}" type="datetimeFigureOut">
              <a:rPr lang="es-ES" smtClean="0"/>
              <a:pPr/>
              <a:t>03/12/2025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74A0DE-6091-4A55-B6D7-199B366A078C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24984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77925" tIns="38963" rIns="77925" bIns="38963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77925" tIns="38963" rIns="77925" bIns="38963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EF964E-CBBB-413C-9565-27B3C047D4A9}" type="datetimeFigureOut">
              <a:rPr lang="es-ES" smtClean="0"/>
              <a:pPr/>
              <a:t>03/12/2025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4A0DE-6091-4A55-B6D7-199B366A078C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0367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79252" rtl="0" eaLnBrk="1" latinLnBrk="0" hangingPunct="1">
        <a:spcBef>
          <a:spcPct val="0"/>
        </a:spcBef>
        <a:buNone/>
        <a:defRPr sz="3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2219" indent="-292219" algn="l" defTabSz="779252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33142" indent="-243516" algn="l" defTabSz="779252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74065" indent="-194813" algn="l" defTabSz="779252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63690" indent="-194813" algn="l" defTabSz="779252" rtl="0" eaLnBrk="1" latinLnBrk="0" hangingPunct="1">
        <a:spcBef>
          <a:spcPct val="20000"/>
        </a:spcBef>
        <a:buFont typeface="Arial" panose="020B0604020202020204" pitchFamily="34" charset="0"/>
        <a:buChar char="–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53316" indent="-194813" algn="l" defTabSz="779252" rtl="0" eaLnBrk="1" latinLnBrk="0" hangingPunct="1">
        <a:spcBef>
          <a:spcPct val="20000"/>
        </a:spcBef>
        <a:buFont typeface="Arial" panose="020B0604020202020204" pitchFamily="34" charset="0"/>
        <a:buChar char="»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42942" indent="-194813" algn="l" defTabSz="779252" rtl="0" eaLnBrk="1" latinLnBrk="0" hangingPunct="1">
        <a:spcBef>
          <a:spcPct val="20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2568" indent="-194813" algn="l" defTabSz="779252" rtl="0" eaLnBrk="1" latinLnBrk="0" hangingPunct="1">
        <a:spcBef>
          <a:spcPct val="20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22194" indent="-194813" algn="l" defTabSz="779252" rtl="0" eaLnBrk="1" latinLnBrk="0" hangingPunct="1">
        <a:spcBef>
          <a:spcPct val="20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11820" indent="-194813" algn="l" defTabSz="779252" rtl="0" eaLnBrk="1" latinLnBrk="0" hangingPunct="1">
        <a:spcBef>
          <a:spcPct val="20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626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252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8878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503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129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7755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381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7007" algn="l" defTabSz="77925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12" Type="http://schemas.openxmlformats.org/officeDocument/2006/relationships/image" Target="../media/image46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Relationship Id="rId14" Type="http://schemas.openxmlformats.org/officeDocument/2006/relationships/image" Target="../media/image4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raula\OneDrive\Escritorio\EXTINTORES\Videos\Alertan%20sobre%20peligroso%20cotill&#243;n%20inflamable%20_%20Bienvenidos.mp4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raula\OneDrive\Escritorio\EXTINTORES\Videos\FONDO%20LLAMAS%20DE%20FUEGO%201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98D38A87-874D-B54E-8748-C984A3549B8B}"/>
              </a:ext>
            </a:extLst>
          </p:cNvPr>
          <p:cNvSpPr txBox="1">
            <a:spLocks/>
          </p:cNvSpPr>
          <p:nvPr/>
        </p:nvSpPr>
        <p:spPr>
          <a:xfrm>
            <a:off x="0" y="964395"/>
            <a:ext cx="9144000" cy="696521"/>
          </a:xfrm>
          <a:prstGeom prst="rect">
            <a:avLst/>
          </a:prstGeom>
        </p:spPr>
        <p:txBody>
          <a:bodyPr vert="horz" lIns="77925" tIns="38963" rIns="77925" bIns="38963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4800" b="1" dirty="0">
                <a:solidFill>
                  <a:schemeClr val="accent1"/>
                </a:solidFill>
              </a:rPr>
              <a:t>USO Y MANEJO DE EXTINTORES</a:t>
            </a:r>
          </a:p>
          <a:p>
            <a:endParaRPr lang="es-AR" sz="3100" b="1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027" name="Picture 3" descr="C:\Users\raula\OneDrive\Escritorio\EXTINTORES\Screenshot_20240317-191231 - copi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357304"/>
            <a:ext cx="5286380" cy="32147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065642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642924"/>
            <a:ext cx="8229600" cy="722697"/>
          </a:xfrm>
        </p:spPr>
        <p:txBody>
          <a:bodyPr>
            <a:normAutofit/>
          </a:bodyPr>
          <a:lstStyle/>
          <a:p>
            <a:r>
              <a:rPr lang="es-ES" sz="3600" b="1" kern="10" dirty="0">
                <a:solidFill>
                  <a:schemeClr val="accent1"/>
                </a:solidFill>
              </a:rPr>
              <a:t>CLASES DE FUEGOS</a:t>
            </a:r>
          </a:p>
        </p:txBody>
      </p:sp>
      <p:sp>
        <p:nvSpPr>
          <p:cNvPr id="4" name="object 8"/>
          <p:cNvSpPr txBox="1">
            <a:spLocks noGrp="1"/>
          </p:cNvSpPr>
          <p:nvPr>
            <p:ph idx="1"/>
          </p:nvPr>
        </p:nvSpPr>
        <p:spPr>
          <a:xfrm>
            <a:off x="428596" y="1428742"/>
            <a:ext cx="8715404" cy="2125838"/>
          </a:xfrm>
          <a:prstGeom prst="rect">
            <a:avLst/>
          </a:prstGeom>
          <a:solidFill>
            <a:schemeClr val="bg1"/>
          </a:solidFill>
          <a:ln w="9677">
            <a:solidFill>
              <a:schemeClr val="bg1"/>
            </a:solidFill>
          </a:ln>
        </p:spPr>
        <p:txBody>
          <a:bodyPr vert="horz" wrap="square" lIns="0" tIns="3810" rIns="0" bIns="0" rtlCol="0">
            <a:spAutoFit/>
          </a:bodyPr>
          <a:lstStyle/>
          <a:p>
            <a:pPr marL="74295" algn="just">
              <a:lnSpc>
                <a:spcPct val="100000"/>
              </a:lnSpc>
              <a:spcBef>
                <a:spcPts val="30"/>
              </a:spcBef>
              <a:buClr>
                <a:schemeClr val="accent1"/>
              </a:buClr>
              <a:buNone/>
            </a:pPr>
            <a:r>
              <a:rPr lang="es-AR" sz="2800" b="1" dirty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    </a:t>
            </a:r>
            <a:r>
              <a:rPr lang="es-AR" sz="3200" b="1" u="sng" dirty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CLASE A</a:t>
            </a:r>
          </a:p>
          <a:p>
            <a:pPr marL="74295" marR="281305" algn="just">
              <a:lnSpc>
                <a:spcPct val="100899"/>
              </a:lnSpc>
              <a:spcBef>
                <a:spcPts val="525"/>
              </a:spcBef>
              <a:buClr>
                <a:schemeClr val="accent1"/>
              </a:buClr>
            </a:pPr>
            <a:r>
              <a:rPr lang="es-AR" sz="2400" b="1" spc="-5" dirty="0">
                <a:latin typeface="+mj-lt"/>
                <a:cs typeface="Arial"/>
              </a:rPr>
              <a:t>Son fuegos producidos por materiales sólidos ordinarios, tales como: Madera, papel, cartón, telas, cauchos y determinados  plásticos.</a:t>
            </a:r>
          </a:p>
          <a:p>
            <a:pPr marL="74295" algn="just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</a:pPr>
            <a:r>
              <a:rPr lang="es-AR" sz="2400" b="1" spc="-5" dirty="0">
                <a:latin typeface="+mj-lt"/>
                <a:cs typeface="Arial"/>
              </a:rPr>
              <a:t>Tienen como característica general la producción de cenizas</a:t>
            </a:r>
            <a:r>
              <a:rPr lang="es-AR" sz="2400" b="1" spc="-5" dirty="0">
                <a:solidFill>
                  <a:srgbClr val="002060"/>
                </a:solidFill>
                <a:latin typeface="+mj-lt"/>
                <a:cs typeface="Arial"/>
              </a:rPr>
              <a:t>.</a:t>
            </a:r>
          </a:p>
        </p:txBody>
      </p:sp>
      <p:sp>
        <p:nvSpPr>
          <p:cNvPr id="5" name="object 10"/>
          <p:cNvSpPr/>
          <p:nvPr/>
        </p:nvSpPr>
        <p:spPr>
          <a:xfrm>
            <a:off x="285720" y="3500444"/>
            <a:ext cx="3586275" cy="121444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9"/>
          <p:cNvSpPr/>
          <p:nvPr/>
        </p:nvSpPr>
        <p:spPr>
          <a:xfrm>
            <a:off x="6929454" y="3500444"/>
            <a:ext cx="1643074" cy="121444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4"/>
          <p:cNvSpPr/>
          <p:nvPr/>
        </p:nvSpPr>
        <p:spPr>
          <a:xfrm>
            <a:off x="4071934" y="3500444"/>
            <a:ext cx="2071698" cy="1152526"/>
          </a:xfrm>
          <a:custGeom>
            <a:avLst/>
            <a:gdLst/>
            <a:ahLst/>
            <a:cxnLst/>
            <a:rect l="l" t="t" r="r" b="b"/>
            <a:pathLst>
              <a:path w="3510279" h="2012950">
                <a:moveTo>
                  <a:pt x="3509772" y="2012899"/>
                </a:moveTo>
                <a:lnTo>
                  <a:pt x="0" y="2012899"/>
                </a:lnTo>
                <a:lnTo>
                  <a:pt x="1754886" y="0"/>
                </a:lnTo>
                <a:lnTo>
                  <a:pt x="3509772" y="2012899"/>
                </a:lnTo>
                <a:close/>
              </a:path>
            </a:pathLst>
          </a:custGeom>
          <a:solidFill>
            <a:srgbClr val="3399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5"/>
          <p:cNvSpPr txBox="1"/>
          <p:nvPr/>
        </p:nvSpPr>
        <p:spPr>
          <a:xfrm>
            <a:off x="4643438" y="3429006"/>
            <a:ext cx="730375" cy="1487587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9550" spc="30" dirty="0">
                <a:solidFill>
                  <a:srgbClr val="FFFFFF"/>
                </a:solidFill>
                <a:latin typeface="Arial Black"/>
                <a:cs typeface="Arial Black"/>
              </a:rPr>
              <a:t>A</a:t>
            </a:r>
            <a:endParaRPr sz="955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0034" y="571486"/>
            <a:ext cx="8229600" cy="857250"/>
          </a:xfrm>
        </p:spPr>
        <p:txBody>
          <a:bodyPr>
            <a:normAutofit/>
          </a:bodyPr>
          <a:lstStyle/>
          <a:p>
            <a:r>
              <a:rPr lang="es-ES" sz="3600" b="1" kern="10" dirty="0">
                <a:solidFill>
                  <a:schemeClr val="accent1"/>
                </a:solidFill>
              </a:rPr>
              <a:t>CLASES DE FUEGOS</a:t>
            </a:r>
            <a:endParaRPr lang="es-ES" sz="3600" dirty="0"/>
          </a:p>
        </p:txBody>
      </p:sp>
      <p:sp>
        <p:nvSpPr>
          <p:cNvPr id="4" name="object 11"/>
          <p:cNvSpPr txBox="1">
            <a:spLocks noGrp="1"/>
          </p:cNvSpPr>
          <p:nvPr>
            <p:ph idx="1"/>
          </p:nvPr>
        </p:nvSpPr>
        <p:spPr>
          <a:xfrm>
            <a:off x="357158" y="1200151"/>
            <a:ext cx="8786842" cy="2201180"/>
          </a:xfrm>
          <a:prstGeom prst="rect">
            <a:avLst/>
          </a:prstGeom>
        </p:spPr>
        <p:txBody>
          <a:bodyPr vert="horz" wrap="square" lIns="0" tIns="82550" rIns="0" bIns="0" rtlCol="0">
            <a:spAutoFit/>
          </a:bodyPr>
          <a:lstStyle/>
          <a:p>
            <a:pPr marL="74295" marR="281305" algn="just">
              <a:lnSpc>
                <a:spcPct val="100899"/>
              </a:lnSpc>
              <a:spcBef>
                <a:spcPts val="525"/>
              </a:spcBef>
              <a:buNone/>
              <a:tabLst>
                <a:tab pos="1052830" algn="l"/>
              </a:tabLst>
            </a:pPr>
            <a:r>
              <a:rPr lang="es-AR" sz="2800" b="1" dirty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    </a:t>
            </a:r>
            <a:r>
              <a:rPr lang="es-AR" sz="3200" b="1" u="sng" dirty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CLASE B</a:t>
            </a:r>
          </a:p>
          <a:p>
            <a:pPr marL="74295" marR="281305" algn="just">
              <a:lnSpc>
                <a:spcPct val="100899"/>
              </a:lnSpc>
              <a:spcBef>
                <a:spcPts val="525"/>
              </a:spcBef>
              <a:buClr>
                <a:schemeClr val="accent1"/>
              </a:buClr>
              <a:tabLst>
                <a:tab pos="983615" algn="l"/>
                <a:tab pos="2420620" algn="l"/>
                <a:tab pos="4573270" algn="l"/>
                <a:tab pos="5462905" algn="l"/>
                <a:tab pos="7087870" algn="l"/>
                <a:tab pos="9372600" algn="l"/>
              </a:tabLst>
            </a:pPr>
            <a:r>
              <a:rPr lang="es-AR" sz="2400" b="1" spc="-5" dirty="0">
                <a:latin typeface="+mj-lt"/>
                <a:cs typeface="Arial"/>
              </a:rPr>
              <a:t>Son fuegos producidos por líquidos (inflamables y combustibles) y gases.</a:t>
            </a:r>
          </a:p>
          <a:p>
            <a:pPr marL="74295" marR="281305" algn="just">
              <a:lnSpc>
                <a:spcPct val="100899"/>
              </a:lnSpc>
              <a:spcBef>
                <a:spcPts val="525"/>
              </a:spcBef>
              <a:buClr>
                <a:schemeClr val="accent1"/>
              </a:buClr>
            </a:pPr>
            <a:r>
              <a:rPr lang="es-AR" sz="2400" b="1" spc="-5" dirty="0">
                <a:latin typeface="+mj-lt"/>
                <a:cs typeface="Arial"/>
              </a:rPr>
              <a:t>Ejemplos: aceites, grasas, derivados del petróleo, solventes,  pinturas, acetileno, etc.</a:t>
            </a:r>
          </a:p>
        </p:txBody>
      </p:sp>
      <p:sp>
        <p:nvSpPr>
          <p:cNvPr id="5" name="object 4"/>
          <p:cNvSpPr/>
          <p:nvPr/>
        </p:nvSpPr>
        <p:spPr>
          <a:xfrm>
            <a:off x="285723" y="3286133"/>
            <a:ext cx="2305125" cy="147491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5"/>
          <p:cNvSpPr/>
          <p:nvPr/>
        </p:nvSpPr>
        <p:spPr>
          <a:xfrm>
            <a:off x="6572264" y="3000378"/>
            <a:ext cx="2071702" cy="16842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6"/>
          <p:cNvSpPr txBox="1"/>
          <p:nvPr/>
        </p:nvSpPr>
        <p:spPr>
          <a:xfrm>
            <a:off x="3214678" y="3286130"/>
            <a:ext cx="2500330" cy="1390252"/>
          </a:xfrm>
          <a:prstGeom prst="rect">
            <a:avLst/>
          </a:prstGeom>
          <a:solidFill>
            <a:srgbClr val="FF0000"/>
          </a:solidFill>
          <a:ln w="9677">
            <a:solidFill>
              <a:srgbClr val="000000"/>
            </a:solidFill>
          </a:ln>
        </p:spPr>
        <p:txBody>
          <a:bodyPr vert="horz" wrap="square" lIns="0" tIns="145415" rIns="0" bIns="0" rtlCol="0">
            <a:spAutoFit/>
          </a:bodyPr>
          <a:lstStyle/>
          <a:p>
            <a:pPr marL="923925">
              <a:lnSpc>
                <a:spcPct val="100000"/>
              </a:lnSpc>
              <a:spcBef>
                <a:spcPts val="1145"/>
              </a:spcBef>
            </a:pPr>
            <a:r>
              <a:rPr lang="es-AR" sz="8080" spc="30" dirty="0">
                <a:solidFill>
                  <a:srgbClr val="FFFFFF"/>
                </a:solidFill>
                <a:latin typeface="Arial Black"/>
                <a:cs typeface="Arial Black"/>
              </a:rPr>
              <a:t>B</a:t>
            </a:r>
            <a:endParaRPr sz="8080">
              <a:latin typeface="Arial Black"/>
              <a:cs typeface="Arial Black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0034" y="571486"/>
            <a:ext cx="8229600" cy="857250"/>
          </a:xfrm>
        </p:spPr>
        <p:txBody>
          <a:bodyPr>
            <a:normAutofit/>
          </a:bodyPr>
          <a:lstStyle/>
          <a:p>
            <a:r>
              <a:rPr lang="es-ES" sz="3600" b="1" kern="10" dirty="0">
                <a:solidFill>
                  <a:schemeClr val="accent1"/>
                </a:solidFill>
              </a:rPr>
              <a:t>CLASES DE FUEGOS</a:t>
            </a:r>
            <a:endParaRPr lang="es-ES" sz="3600" dirty="0"/>
          </a:p>
        </p:txBody>
      </p:sp>
      <p:sp>
        <p:nvSpPr>
          <p:cNvPr id="4" name="object 11"/>
          <p:cNvSpPr txBox="1">
            <a:spLocks noGrp="1"/>
          </p:cNvSpPr>
          <p:nvPr>
            <p:ph idx="1"/>
          </p:nvPr>
        </p:nvSpPr>
        <p:spPr>
          <a:xfrm>
            <a:off x="428596" y="1200151"/>
            <a:ext cx="8715404" cy="1390958"/>
          </a:xfrm>
          <a:prstGeom prst="rect">
            <a:avLst/>
          </a:prstGeom>
        </p:spPr>
        <p:txBody>
          <a:bodyPr vert="horz" wrap="square" lIns="0" tIns="82550" rIns="0" bIns="0" rtlCol="0">
            <a:spAutoFit/>
          </a:bodyPr>
          <a:lstStyle/>
          <a:p>
            <a:pPr marL="74295" marR="281305" algn="just">
              <a:lnSpc>
                <a:spcPct val="100899"/>
              </a:lnSpc>
              <a:spcBef>
                <a:spcPts val="525"/>
              </a:spcBef>
              <a:buNone/>
              <a:tabLst>
                <a:tab pos="1052830" algn="l"/>
              </a:tabLst>
            </a:pPr>
            <a:r>
              <a:rPr lang="es-AR" sz="2800" b="1" dirty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    </a:t>
            </a:r>
            <a:r>
              <a:rPr lang="es-AR" sz="3200" b="1" u="sng" dirty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CLASE C</a:t>
            </a:r>
          </a:p>
          <a:p>
            <a:pPr marL="74295" marR="281305" indent="0" algn="just" defTabSz="914400">
              <a:lnSpc>
                <a:spcPct val="100899"/>
              </a:lnSpc>
              <a:spcBef>
                <a:spcPts val="525"/>
              </a:spcBef>
              <a:buClr>
                <a:schemeClr val="accent1"/>
              </a:buClr>
            </a:pPr>
            <a:r>
              <a:rPr lang="es-MX" sz="2400" b="1" spc="-5" dirty="0">
                <a:solidFill>
                  <a:srgbClr val="002060"/>
                </a:solidFill>
                <a:latin typeface="Arial"/>
                <a:cs typeface="Arial"/>
              </a:rPr>
              <a:t> </a:t>
            </a:r>
            <a:r>
              <a:rPr lang="es-MX" sz="2400" b="1" spc="-5" dirty="0">
                <a:latin typeface="+mj-lt"/>
                <a:cs typeface="Arial"/>
              </a:rPr>
              <a:t>Son fuegos clase A y B en donde hay presencia de sistemas y/o equipos energizados con corriente  eléctrica.</a:t>
            </a:r>
          </a:p>
        </p:txBody>
      </p:sp>
      <p:sp>
        <p:nvSpPr>
          <p:cNvPr id="7" name="object 4"/>
          <p:cNvSpPr/>
          <p:nvPr/>
        </p:nvSpPr>
        <p:spPr>
          <a:xfrm>
            <a:off x="128589" y="2802193"/>
            <a:ext cx="2411099" cy="18066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5"/>
          <p:cNvSpPr/>
          <p:nvPr/>
        </p:nvSpPr>
        <p:spPr>
          <a:xfrm>
            <a:off x="3038237" y="3096772"/>
            <a:ext cx="2325093" cy="1591151"/>
          </a:xfrm>
          <a:custGeom>
            <a:avLst/>
            <a:gdLst/>
            <a:ahLst/>
            <a:cxnLst/>
            <a:rect l="l" t="t" r="r" b="b"/>
            <a:pathLst>
              <a:path w="3096895" h="2121535">
                <a:moveTo>
                  <a:pt x="1548384" y="2121103"/>
                </a:moveTo>
                <a:lnTo>
                  <a:pt x="1491620" y="2120403"/>
                </a:lnTo>
                <a:lnTo>
                  <a:pt x="1435371" y="2118321"/>
                </a:lnTo>
                <a:lnTo>
                  <a:pt x="1379671" y="2114880"/>
                </a:lnTo>
                <a:lnTo>
                  <a:pt x="1324557" y="2110103"/>
                </a:lnTo>
                <a:lnTo>
                  <a:pt x="1270061" y="2104016"/>
                </a:lnTo>
                <a:lnTo>
                  <a:pt x="1216221" y="2096641"/>
                </a:lnTo>
                <a:lnTo>
                  <a:pt x="1163070" y="2088004"/>
                </a:lnTo>
                <a:lnTo>
                  <a:pt x="1110644" y="2078127"/>
                </a:lnTo>
                <a:lnTo>
                  <a:pt x="1058977" y="2067035"/>
                </a:lnTo>
                <a:lnTo>
                  <a:pt x="1008105" y="2054752"/>
                </a:lnTo>
                <a:lnTo>
                  <a:pt x="958063" y="2041301"/>
                </a:lnTo>
                <a:lnTo>
                  <a:pt x="908885" y="2026707"/>
                </a:lnTo>
                <a:lnTo>
                  <a:pt x="860606" y="2010994"/>
                </a:lnTo>
                <a:lnTo>
                  <a:pt x="813262" y="1994186"/>
                </a:lnTo>
                <a:lnTo>
                  <a:pt x="766888" y="1976306"/>
                </a:lnTo>
                <a:lnTo>
                  <a:pt x="721518" y="1957378"/>
                </a:lnTo>
                <a:lnTo>
                  <a:pt x="677187" y="1937428"/>
                </a:lnTo>
                <a:lnTo>
                  <a:pt x="633931" y="1916477"/>
                </a:lnTo>
                <a:lnTo>
                  <a:pt x="591784" y="1894551"/>
                </a:lnTo>
                <a:lnTo>
                  <a:pt x="550782" y="1871674"/>
                </a:lnTo>
                <a:lnTo>
                  <a:pt x="510960" y="1847868"/>
                </a:lnTo>
                <a:lnTo>
                  <a:pt x="472351" y="1823159"/>
                </a:lnTo>
                <a:lnTo>
                  <a:pt x="434992" y="1797571"/>
                </a:lnTo>
                <a:lnTo>
                  <a:pt x="398918" y="1771126"/>
                </a:lnTo>
                <a:lnTo>
                  <a:pt x="364162" y="1743850"/>
                </a:lnTo>
                <a:lnTo>
                  <a:pt x="330761" y="1715766"/>
                </a:lnTo>
                <a:lnTo>
                  <a:pt x="298750" y="1686898"/>
                </a:lnTo>
                <a:lnTo>
                  <a:pt x="268163" y="1657270"/>
                </a:lnTo>
                <a:lnTo>
                  <a:pt x="239035" y="1626907"/>
                </a:lnTo>
                <a:lnTo>
                  <a:pt x="211401" y="1595831"/>
                </a:lnTo>
                <a:lnTo>
                  <a:pt x="185296" y="1564067"/>
                </a:lnTo>
                <a:lnTo>
                  <a:pt x="160756" y="1531639"/>
                </a:lnTo>
                <a:lnTo>
                  <a:pt x="137815" y="1498571"/>
                </a:lnTo>
                <a:lnTo>
                  <a:pt x="116509" y="1464887"/>
                </a:lnTo>
                <a:lnTo>
                  <a:pt x="96871" y="1430611"/>
                </a:lnTo>
                <a:lnTo>
                  <a:pt x="78938" y="1395767"/>
                </a:lnTo>
                <a:lnTo>
                  <a:pt x="62744" y="1360378"/>
                </a:lnTo>
                <a:lnTo>
                  <a:pt x="48324" y="1324469"/>
                </a:lnTo>
                <a:lnTo>
                  <a:pt x="35713" y="1288064"/>
                </a:lnTo>
                <a:lnTo>
                  <a:pt x="24946" y="1251186"/>
                </a:lnTo>
                <a:lnTo>
                  <a:pt x="16059" y="1213860"/>
                </a:lnTo>
                <a:lnTo>
                  <a:pt x="9085" y="1176109"/>
                </a:lnTo>
                <a:lnTo>
                  <a:pt x="4061" y="1137959"/>
                </a:lnTo>
                <a:lnTo>
                  <a:pt x="1021" y="1099431"/>
                </a:lnTo>
                <a:lnTo>
                  <a:pt x="0" y="1060551"/>
                </a:lnTo>
                <a:lnTo>
                  <a:pt x="1021" y="1021671"/>
                </a:lnTo>
                <a:lnTo>
                  <a:pt x="4061" y="983144"/>
                </a:lnTo>
                <a:lnTo>
                  <a:pt x="9085" y="944993"/>
                </a:lnTo>
                <a:lnTo>
                  <a:pt x="16059" y="907242"/>
                </a:lnTo>
                <a:lnTo>
                  <a:pt x="24946" y="869916"/>
                </a:lnTo>
                <a:lnTo>
                  <a:pt x="35713" y="833039"/>
                </a:lnTo>
                <a:lnTo>
                  <a:pt x="48324" y="796633"/>
                </a:lnTo>
                <a:lnTo>
                  <a:pt x="62744" y="760724"/>
                </a:lnTo>
                <a:lnTo>
                  <a:pt x="78938" y="725336"/>
                </a:lnTo>
                <a:lnTo>
                  <a:pt x="96871" y="690491"/>
                </a:lnTo>
                <a:lnTo>
                  <a:pt x="116509" y="656215"/>
                </a:lnTo>
                <a:lnTo>
                  <a:pt x="137815" y="622531"/>
                </a:lnTo>
                <a:lnTo>
                  <a:pt x="160756" y="589463"/>
                </a:lnTo>
                <a:lnTo>
                  <a:pt x="185296" y="557035"/>
                </a:lnTo>
                <a:lnTo>
                  <a:pt x="211401" y="525272"/>
                </a:lnTo>
                <a:lnTo>
                  <a:pt x="239035" y="494196"/>
                </a:lnTo>
                <a:lnTo>
                  <a:pt x="268163" y="463832"/>
                </a:lnTo>
                <a:lnTo>
                  <a:pt x="298750" y="434204"/>
                </a:lnTo>
                <a:lnTo>
                  <a:pt x="330761" y="405336"/>
                </a:lnTo>
                <a:lnTo>
                  <a:pt x="364162" y="377252"/>
                </a:lnTo>
                <a:lnTo>
                  <a:pt x="398918" y="349976"/>
                </a:lnTo>
                <a:lnTo>
                  <a:pt x="434992" y="323532"/>
                </a:lnTo>
                <a:lnTo>
                  <a:pt x="472351" y="297943"/>
                </a:lnTo>
                <a:lnTo>
                  <a:pt x="510960" y="273234"/>
                </a:lnTo>
                <a:lnTo>
                  <a:pt x="550782" y="249429"/>
                </a:lnTo>
                <a:lnTo>
                  <a:pt x="591784" y="226551"/>
                </a:lnTo>
                <a:lnTo>
                  <a:pt x="633931" y="204625"/>
                </a:lnTo>
                <a:lnTo>
                  <a:pt x="677187" y="183675"/>
                </a:lnTo>
                <a:lnTo>
                  <a:pt x="721518" y="163724"/>
                </a:lnTo>
                <a:lnTo>
                  <a:pt x="766888" y="144796"/>
                </a:lnTo>
                <a:lnTo>
                  <a:pt x="813262" y="126916"/>
                </a:lnTo>
                <a:lnTo>
                  <a:pt x="860606" y="110108"/>
                </a:lnTo>
                <a:lnTo>
                  <a:pt x="908885" y="94395"/>
                </a:lnTo>
                <a:lnTo>
                  <a:pt x="958063" y="79801"/>
                </a:lnTo>
                <a:lnTo>
                  <a:pt x="1008105" y="66351"/>
                </a:lnTo>
                <a:lnTo>
                  <a:pt x="1058977" y="54067"/>
                </a:lnTo>
                <a:lnTo>
                  <a:pt x="1110644" y="42975"/>
                </a:lnTo>
                <a:lnTo>
                  <a:pt x="1163070" y="33099"/>
                </a:lnTo>
                <a:lnTo>
                  <a:pt x="1216221" y="24461"/>
                </a:lnTo>
                <a:lnTo>
                  <a:pt x="1270061" y="17086"/>
                </a:lnTo>
                <a:lnTo>
                  <a:pt x="1324557" y="10999"/>
                </a:lnTo>
                <a:lnTo>
                  <a:pt x="1379671" y="6223"/>
                </a:lnTo>
                <a:lnTo>
                  <a:pt x="1435371" y="2781"/>
                </a:lnTo>
                <a:lnTo>
                  <a:pt x="1491620" y="699"/>
                </a:lnTo>
                <a:lnTo>
                  <a:pt x="1548384" y="0"/>
                </a:lnTo>
                <a:lnTo>
                  <a:pt x="1605149" y="699"/>
                </a:lnTo>
                <a:lnTo>
                  <a:pt x="1661400" y="2781"/>
                </a:lnTo>
                <a:lnTo>
                  <a:pt x="1717100" y="6223"/>
                </a:lnTo>
                <a:lnTo>
                  <a:pt x="1772216" y="10999"/>
                </a:lnTo>
                <a:lnTo>
                  <a:pt x="1826712" y="17086"/>
                </a:lnTo>
                <a:lnTo>
                  <a:pt x="1880554" y="24461"/>
                </a:lnTo>
                <a:lnTo>
                  <a:pt x="1933705" y="33099"/>
                </a:lnTo>
                <a:lnTo>
                  <a:pt x="1986132" y="42975"/>
                </a:lnTo>
                <a:lnTo>
                  <a:pt x="2037800" y="54067"/>
                </a:lnTo>
                <a:lnTo>
                  <a:pt x="2088672" y="66351"/>
                </a:lnTo>
                <a:lnTo>
                  <a:pt x="2138715" y="79801"/>
                </a:lnTo>
                <a:lnTo>
                  <a:pt x="2187894" y="94395"/>
                </a:lnTo>
                <a:lnTo>
                  <a:pt x="2236172" y="110108"/>
                </a:lnTo>
                <a:lnTo>
                  <a:pt x="2283516" y="126916"/>
                </a:lnTo>
                <a:lnTo>
                  <a:pt x="2329891" y="144796"/>
                </a:lnTo>
                <a:lnTo>
                  <a:pt x="2375261" y="163724"/>
                </a:lnTo>
                <a:lnTo>
                  <a:pt x="2419591" y="183675"/>
                </a:lnTo>
                <a:lnTo>
                  <a:pt x="2462847" y="204625"/>
                </a:lnTo>
                <a:lnTo>
                  <a:pt x="2504993" y="226551"/>
                </a:lnTo>
                <a:lnTo>
                  <a:pt x="2545995" y="249429"/>
                </a:lnTo>
                <a:lnTo>
                  <a:pt x="2585818" y="273234"/>
                </a:lnTo>
                <a:lnTo>
                  <a:pt x="2624426" y="297943"/>
                </a:lnTo>
                <a:lnTo>
                  <a:pt x="2661784" y="323532"/>
                </a:lnTo>
                <a:lnTo>
                  <a:pt x="2697858" y="349976"/>
                </a:lnTo>
                <a:lnTo>
                  <a:pt x="2732613" y="377252"/>
                </a:lnTo>
                <a:lnTo>
                  <a:pt x="2766014" y="405336"/>
                </a:lnTo>
                <a:lnTo>
                  <a:pt x="2798025" y="434204"/>
                </a:lnTo>
                <a:lnTo>
                  <a:pt x="2828611" y="463832"/>
                </a:lnTo>
                <a:lnTo>
                  <a:pt x="2857739" y="494196"/>
                </a:lnTo>
                <a:lnTo>
                  <a:pt x="2885372" y="525272"/>
                </a:lnTo>
                <a:lnTo>
                  <a:pt x="2911476" y="557035"/>
                </a:lnTo>
                <a:lnTo>
                  <a:pt x="2936015" y="589463"/>
                </a:lnTo>
                <a:lnTo>
                  <a:pt x="2958956" y="622531"/>
                </a:lnTo>
                <a:lnTo>
                  <a:pt x="2980262" y="656215"/>
                </a:lnTo>
                <a:lnTo>
                  <a:pt x="2999899" y="690491"/>
                </a:lnTo>
                <a:lnTo>
                  <a:pt x="3017832" y="725336"/>
                </a:lnTo>
                <a:lnTo>
                  <a:pt x="3034025" y="760724"/>
                </a:lnTo>
                <a:lnTo>
                  <a:pt x="3048445" y="796633"/>
                </a:lnTo>
                <a:lnTo>
                  <a:pt x="3061055" y="833039"/>
                </a:lnTo>
                <a:lnTo>
                  <a:pt x="3071822" y="869916"/>
                </a:lnTo>
                <a:lnTo>
                  <a:pt x="3080709" y="907242"/>
                </a:lnTo>
                <a:lnTo>
                  <a:pt x="3087682" y="944993"/>
                </a:lnTo>
                <a:lnTo>
                  <a:pt x="3092706" y="983144"/>
                </a:lnTo>
                <a:lnTo>
                  <a:pt x="3095746" y="1021671"/>
                </a:lnTo>
                <a:lnTo>
                  <a:pt x="3096768" y="1060551"/>
                </a:lnTo>
                <a:lnTo>
                  <a:pt x="3095746" y="1099431"/>
                </a:lnTo>
                <a:lnTo>
                  <a:pt x="3092706" y="1137959"/>
                </a:lnTo>
                <a:lnTo>
                  <a:pt x="3087682" y="1176109"/>
                </a:lnTo>
                <a:lnTo>
                  <a:pt x="3080709" y="1213860"/>
                </a:lnTo>
                <a:lnTo>
                  <a:pt x="3071822" y="1251186"/>
                </a:lnTo>
                <a:lnTo>
                  <a:pt x="3061055" y="1288064"/>
                </a:lnTo>
                <a:lnTo>
                  <a:pt x="3048445" y="1324469"/>
                </a:lnTo>
                <a:lnTo>
                  <a:pt x="3034025" y="1360378"/>
                </a:lnTo>
                <a:lnTo>
                  <a:pt x="3017832" y="1395767"/>
                </a:lnTo>
                <a:lnTo>
                  <a:pt x="2999899" y="1430611"/>
                </a:lnTo>
                <a:lnTo>
                  <a:pt x="2980262" y="1464887"/>
                </a:lnTo>
                <a:lnTo>
                  <a:pt x="2958956" y="1498571"/>
                </a:lnTo>
                <a:lnTo>
                  <a:pt x="2936015" y="1531639"/>
                </a:lnTo>
                <a:lnTo>
                  <a:pt x="2911476" y="1564067"/>
                </a:lnTo>
                <a:lnTo>
                  <a:pt x="2885372" y="1595831"/>
                </a:lnTo>
                <a:lnTo>
                  <a:pt x="2857739" y="1626907"/>
                </a:lnTo>
                <a:lnTo>
                  <a:pt x="2828611" y="1657270"/>
                </a:lnTo>
                <a:lnTo>
                  <a:pt x="2798025" y="1686898"/>
                </a:lnTo>
                <a:lnTo>
                  <a:pt x="2766014" y="1715766"/>
                </a:lnTo>
                <a:lnTo>
                  <a:pt x="2732613" y="1743850"/>
                </a:lnTo>
                <a:lnTo>
                  <a:pt x="2697858" y="1771126"/>
                </a:lnTo>
                <a:lnTo>
                  <a:pt x="2661784" y="1797571"/>
                </a:lnTo>
                <a:lnTo>
                  <a:pt x="2624426" y="1823159"/>
                </a:lnTo>
                <a:lnTo>
                  <a:pt x="2585818" y="1847868"/>
                </a:lnTo>
                <a:lnTo>
                  <a:pt x="2545995" y="1871674"/>
                </a:lnTo>
                <a:lnTo>
                  <a:pt x="2504993" y="1894551"/>
                </a:lnTo>
                <a:lnTo>
                  <a:pt x="2462847" y="1916477"/>
                </a:lnTo>
                <a:lnTo>
                  <a:pt x="2419591" y="1937428"/>
                </a:lnTo>
                <a:lnTo>
                  <a:pt x="2375261" y="1957378"/>
                </a:lnTo>
                <a:lnTo>
                  <a:pt x="2329891" y="1976306"/>
                </a:lnTo>
                <a:lnTo>
                  <a:pt x="2283516" y="1994186"/>
                </a:lnTo>
                <a:lnTo>
                  <a:pt x="2236172" y="2010994"/>
                </a:lnTo>
                <a:lnTo>
                  <a:pt x="2187894" y="2026707"/>
                </a:lnTo>
                <a:lnTo>
                  <a:pt x="2138715" y="2041301"/>
                </a:lnTo>
                <a:lnTo>
                  <a:pt x="2088672" y="2054752"/>
                </a:lnTo>
                <a:lnTo>
                  <a:pt x="2037800" y="2067035"/>
                </a:lnTo>
                <a:lnTo>
                  <a:pt x="1986132" y="2078127"/>
                </a:lnTo>
                <a:lnTo>
                  <a:pt x="1933705" y="2088004"/>
                </a:lnTo>
                <a:lnTo>
                  <a:pt x="1880554" y="2096641"/>
                </a:lnTo>
                <a:lnTo>
                  <a:pt x="1826712" y="2104016"/>
                </a:lnTo>
                <a:lnTo>
                  <a:pt x="1772216" y="2110103"/>
                </a:lnTo>
                <a:lnTo>
                  <a:pt x="1717100" y="2114880"/>
                </a:lnTo>
                <a:lnTo>
                  <a:pt x="1661400" y="2118321"/>
                </a:lnTo>
                <a:lnTo>
                  <a:pt x="1605149" y="2120403"/>
                </a:lnTo>
                <a:lnTo>
                  <a:pt x="1548384" y="2121103"/>
                </a:lnTo>
                <a:close/>
              </a:path>
            </a:pathLst>
          </a:custGeom>
          <a:solidFill>
            <a:srgbClr val="9A2D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6"/>
          <p:cNvSpPr txBox="1"/>
          <p:nvPr/>
        </p:nvSpPr>
        <p:spPr>
          <a:xfrm>
            <a:off x="3759692" y="3232200"/>
            <a:ext cx="730375" cy="1487587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9550" spc="30" dirty="0">
                <a:solidFill>
                  <a:srgbClr val="FFFFFF"/>
                </a:solidFill>
                <a:latin typeface="Arial Black"/>
                <a:cs typeface="Arial Black"/>
              </a:rPr>
              <a:t>C</a:t>
            </a:r>
            <a:endParaRPr sz="9550">
              <a:latin typeface="Arial Black"/>
              <a:cs typeface="Arial Black"/>
            </a:endParaRPr>
          </a:p>
        </p:txBody>
      </p:sp>
      <p:sp>
        <p:nvSpPr>
          <p:cNvPr id="11" name="object 12"/>
          <p:cNvSpPr/>
          <p:nvPr/>
        </p:nvSpPr>
        <p:spPr>
          <a:xfrm>
            <a:off x="6500826" y="3071816"/>
            <a:ext cx="2362274" cy="15889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0034" y="571486"/>
            <a:ext cx="8229600" cy="857250"/>
          </a:xfrm>
        </p:spPr>
        <p:txBody>
          <a:bodyPr>
            <a:normAutofit/>
          </a:bodyPr>
          <a:lstStyle/>
          <a:p>
            <a:r>
              <a:rPr lang="es-ES" sz="3600" b="1" kern="10" dirty="0">
                <a:solidFill>
                  <a:schemeClr val="accent1"/>
                </a:solidFill>
              </a:rPr>
              <a:t>CLASES DE FUEGOS</a:t>
            </a:r>
            <a:endParaRPr lang="es-ES" sz="3600" dirty="0"/>
          </a:p>
        </p:txBody>
      </p:sp>
      <p:sp>
        <p:nvSpPr>
          <p:cNvPr id="4" name="object 11"/>
          <p:cNvSpPr txBox="1">
            <a:spLocks noGrp="1"/>
          </p:cNvSpPr>
          <p:nvPr>
            <p:ph idx="1"/>
          </p:nvPr>
        </p:nvSpPr>
        <p:spPr>
          <a:xfrm>
            <a:off x="285720" y="1200150"/>
            <a:ext cx="9072626" cy="1642053"/>
          </a:xfrm>
          <a:prstGeom prst="rect">
            <a:avLst/>
          </a:prstGeom>
        </p:spPr>
        <p:txBody>
          <a:bodyPr vert="horz" wrap="square" lIns="0" tIns="82550" rIns="0" bIns="0" rtlCol="0">
            <a:spAutoFit/>
          </a:bodyPr>
          <a:lstStyle/>
          <a:p>
            <a:pPr marL="74295" marR="281305" algn="just">
              <a:lnSpc>
                <a:spcPct val="100899"/>
              </a:lnSpc>
              <a:spcBef>
                <a:spcPts val="525"/>
              </a:spcBef>
              <a:buNone/>
              <a:tabLst>
                <a:tab pos="1052830" algn="l"/>
              </a:tabLst>
            </a:pPr>
            <a:r>
              <a:rPr lang="es-AR" sz="2800" b="1" dirty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    </a:t>
            </a:r>
            <a:r>
              <a:rPr lang="es-AR" sz="3200" b="1" u="sng" dirty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CLASE D</a:t>
            </a:r>
          </a:p>
          <a:p>
            <a:pPr marL="78740" marR="805180" lvl="0" indent="0" defTabSz="914400">
              <a:lnSpc>
                <a:spcPct val="90300"/>
              </a:lnSpc>
              <a:spcBef>
                <a:spcPts val="489"/>
              </a:spcBef>
              <a:buClr>
                <a:schemeClr val="accent1"/>
              </a:buClr>
            </a:pPr>
            <a:r>
              <a:rPr lang="es-MX" sz="2400" b="1" spc="-5" dirty="0">
                <a:solidFill>
                  <a:prstClr val="black"/>
                </a:solidFill>
                <a:cs typeface="Arial"/>
              </a:rPr>
              <a:t>  Son fuegos producidos por la combustión de ciertos  metales en calidad de partículas o virutas como: </a:t>
            </a:r>
            <a:r>
              <a:rPr lang="es-MX" sz="2400" b="1" spc="-5" dirty="0" err="1">
                <a:solidFill>
                  <a:prstClr val="black"/>
                </a:solidFill>
                <a:cs typeface="Arial"/>
              </a:rPr>
              <a:t>Aluminio,Titanio,Circonio,etc</a:t>
            </a:r>
            <a:r>
              <a:rPr lang="es-MX" sz="2400" b="1" spc="-5" dirty="0">
                <a:solidFill>
                  <a:prstClr val="black"/>
                </a:solidFill>
                <a:cs typeface="Arial"/>
              </a:rPr>
              <a:t>.</a:t>
            </a:r>
            <a:endParaRPr lang="es-MX" sz="2400" dirty="0">
              <a:solidFill>
                <a:prstClr val="black"/>
              </a:solidFill>
              <a:cs typeface="Arial"/>
            </a:endParaRPr>
          </a:p>
        </p:txBody>
      </p:sp>
      <p:sp>
        <p:nvSpPr>
          <p:cNvPr id="10" name="object 6"/>
          <p:cNvSpPr txBox="1"/>
          <p:nvPr/>
        </p:nvSpPr>
        <p:spPr>
          <a:xfrm>
            <a:off x="3759692" y="3232200"/>
            <a:ext cx="730375" cy="1487587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9550" spc="30" dirty="0">
                <a:solidFill>
                  <a:srgbClr val="FFFFFF"/>
                </a:solidFill>
                <a:latin typeface="Arial Black"/>
                <a:cs typeface="Arial Black"/>
              </a:rPr>
              <a:t>C</a:t>
            </a:r>
            <a:endParaRPr sz="9550">
              <a:latin typeface="Arial Black"/>
              <a:cs typeface="Arial Black"/>
            </a:endParaRPr>
          </a:p>
        </p:txBody>
      </p:sp>
      <p:sp>
        <p:nvSpPr>
          <p:cNvPr id="12" name="object 10"/>
          <p:cNvSpPr/>
          <p:nvPr/>
        </p:nvSpPr>
        <p:spPr>
          <a:xfrm>
            <a:off x="0" y="2857502"/>
            <a:ext cx="6366735" cy="157947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4"/>
          <p:cNvSpPr/>
          <p:nvPr/>
        </p:nvSpPr>
        <p:spPr>
          <a:xfrm>
            <a:off x="6763127" y="2786064"/>
            <a:ext cx="2380873" cy="1742123"/>
          </a:xfrm>
          <a:custGeom>
            <a:avLst/>
            <a:gdLst/>
            <a:ahLst/>
            <a:cxnLst/>
            <a:rect l="l" t="t" r="r" b="b"/>
            <a:pathLst>
              <a:path w="3171190" h="2322829">
                <a:moveTo>
                  <a:pt x="1959660" y="887171"/>
                </a:moveTo>
                <a:lnTo>
                  <a:pt x="1211173" y="887171"/>
                </a:lnTo>
                <a:lnTo>
                  <a:pt x="1585417" y="0"/>
                </a:lnTo>
                <a:lnTo>
                  <a:pt x="1959660" y="887171"/>
                </a:lnTo>
                <a:close/>
              </a:path>
              <a:path w="3171190" h="2322829">
                <a:moveTo>
                  <a:pt x="605561" y="2322576"/>
                </a:moveTo>
                <a:lnTo>
                  <a:pt x="979855" y="1435430"/>
                </a:lnTo>
                <a:lnTo>
                  <a:pt x="0" y="887145"/>
                </a:lnTo>
                <a:lnTo>
                  <a:pt x="3170763" y="887171"/>
                </a:lnTo>
                <a:lnTo>
                  <a:pt x="2190978" y="1435430"/>
                </a:lnTo>
                <a:lnTo>
                  <a:pt x="2333947" y="1774291"/>
                </a:lnTo>
                <a:lnTo>
                  <a:pt x="1585417" y="1774291"/>
                </a:lnTo>
                <a:lnTo>
                  <a:pt x="605561" y="2322576"/>
                </a:lnTo>
                <a:close/>
              </a:path>
              <a:path w="3171190" h="2322829">
                <a:moveTo>
                  <a:pt x="3170763" y="887171"/>
                </a:moveTo>
                <a:lnTo>
                  <a:pt x="1959660" y="887171"/>
                </a:lnTo>
                <a:lnTo>
                  <a:pt x="3170809" y="887145"/>
                </a:lnTo>
                <a:close/>
              </a:path>
              <a:path w="3171190" h="2322829">
                <a:moveTo>
                  <a:pt x="2565273" y="2322576"/>
                </a:moveTo>
                <a:lnTo>
                  <a:pt x="1585417" y="1774291"/>
                </a:lnTo>
                <a:lnTo>
                  <a:pt x="2333947" y="1774291"/>
                </a:lnTo>
                <a:lnTo>
                  <a:pt x="2565273" y="2322576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6"/>
          <p:cNvSpPr txBox="1"/>
          <p:nvPr/>
        </p:nvSpPr>
        <p:spPr>
          <a:xfrm>
            <a:off x="7643834" y="3214692"/>
            <a:ext cx="514410" cy="1119537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7200" b="1" spc="-10" dirty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endParaRPr sz="7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0034" y="571486"/>
            <a:ext cx="8229600" cy="857250"/>
          </a:xfrm>
        </p:spPr>
        <p:txBody>
          <a:bodyPr>
            <a:normAutofit/>
          </a:bodyPr>
          <a:lstStyle/>
          <a:p>
            <a:r>
              <a:rPr lang="es-ES" sz="3600" b="1" kern="10" dirty="0">
                <a:solidFill>
                  <a:schemeClr val="accent1"/>
                </a:solidFill>
              </a:rPr>
              <a:t>CLASES DE FUEGOS</a:t>
            </a:r>
            <a:endParaRPr lang="es-ES" sz="3600" dirty="0"/>
          </a:p>
        </p:txBody>
      </p:sp>
      <p:sp>
        <p:nvSpPr>
          <p:cNvPr id="4" name="object 11"/>
          <p:cNvSpPr txBox="1">
            <a:spLocks noGrp="1"/>
          </p:cNvSpPr>
          <p:nvPr>
            <p:ph idx="1"/>
          </p:nvPr>
        </p:nvSpPr>
        <p:spPr>
          <a:xfrm>
            <a:off x="285720" y="1200150"/>
            <a:ext cx="9072626" cy="1027654"/>
          </a:xfrm>
          <a:prstGeom prst="rect">
            <a:avLst/>
          </a:prstGeom>
        </p:spPr>
        <p:txBody>
          <a:bodyPr vert="horz" wrap="square" lIns="0" tIns="82550" rIns="0" bIns="0" rtlCol="0">
            <a:spAutoFit/>
          </a:bodyPr>
          <a:lstStyle/>
          <a:p>
            <a:pPr marL="74295" marR="281305" algn="just">
              <a:lnSpc>
                <a:spcPct val="100899"/>
              </a:lnSpc>
              <a:spcBef>
                <a:spcPts val="525"/>
              </a:spcBef>
              <a:buNone/>
              <a:tabLst>
                <a:tab pos="1052830" algn="l"/>
              </a:tabLst>
            </a:pPr>
            <a:r>
              <a:rPr lang="es-AR" sz="2800" b="1" dirty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    </a:t>
            </a:r>
            <a:r>
              <a:rPr lang="es-AR" sz="3200" b="1" u="sng" dirty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CLASE K</a:t>
            </a:r>
          </a:p>
          <a:p>
            <a:pPr marL="12700" marR="5080">
              <a:lnSpc>
                <a:spcPct val="100600"/>
              </a:lnSpc>
              <a:buClr>
                <a:schemeClr val="accent1"/>
              </a:buClr>
            </a:pPr>
            <a:r>
              <a:rPr lang="es-MX" sz="2400" b="1" spc="-5" dirty="0">
                <a:latin typeface="Arial"/>
                <a:cs typeface="Arial"/>
              </a:rPr>
              <a:t>Grasas y aceites vegetales</a:t>
            </a:r>
            <a:r>
              <a:rPr lang="es-MX" sz="2400" b="1" spc="-65" dirty="0">
                <a:latin typeface="Arial"/>
                <a:cs typeface="Arial"/>
              </a:rPr>
              <a:t> </a:t>
            </a:r>
            <a:r>
              <a:rPr lang="es-MX" sz="2400" b="1" spc="-5" dirty="0">
                <a:latin typeface="Arial"/>
                <a:cs typeface="Arial"/>
              </a:rPr>
              <a:t>y animales</a:t>
            </a:r>
            <a:endParaRPr lang="es-MX" sz="2400" dirty="0">
              <a:latin typeface="Arial"/>
              <a:cs typeface="Arial"/>
            </a:endParaRPr>
          </a:p>
        </p:txBody>
      </p:sp>
      <p:sp>
        <p:nvSpPr>
          <p:cNvPr id="10" name="object 6"/>
          <p:cNvSpPr txBox="1"/>
          <p:nvPr/>
        </p:nvSpPr>
        <p:spPr>
          <a:xfrm>
            <a:off x="3759692" y="3232200"/>
            <a:ext cx="730375" cy="1487587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9550" spc="30" dirty="0">
                <a:solidFill>
                  <a:srgbClr val="FFFFFF"/>
                </a:solidFill>
                <a:latin typeface="Arial Black"/>
                <a:cs typeface="Arial Black"/>
              </a:rPr>
              <a:t>C</a:t>
            </a:r>
            <a:endParaRPr sz="9550">
              <a:latin typeface="Arial Black"/>
              <a:cs typeface="Arial Black"/>
            </a:endParaRPr>
          </a:p>
        </p:txBody>
      </p:sp>
      <p:sp>
        <p:nvSpPr>
          <p:cNvPr id="14" name="object 6"/>
          <p:cNvSpPr txBox="1"/>
          <p:nvPr/>
        </p:nvSpPr>
        <p:spPr>
          <a:xfrm>
            <a:off x="7643834" y="3214692"/>
            <a:ext cx="514410" cy="1119537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7200" b="1" spc="-10" dirty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endParaRPr sz="72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357290" y="2285998"/>
            <a:ext cx="3500462" cy="228601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5"/>
          <p:cNvSpPr/>
          <p:nvPr/>
        </p:nvSpPr>
        <p:spPr>
          <a:xfrm>
            <a:off x="5857884" y="2143122"/>
            <a:ext cx="1915650" cy="25653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object 2"/>
          <p:cNvSpPr txBox="1">
            <a:spLocks noGrp="1"/>
          </p:cNvSpPr>
          <p:nvPr>
            <p:ph idx="1"/>
          </p:nvPr>
        </p:nvSpPr>
        <p:spPr>
          <a:xfrm>
            <a:off x="0" y="714363"/>
            <a:ext cx="9144000" cy="565539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0"/>
              </a:spcBef>
              <a:buNone/>
            </a:pPr>
            <a:r>
              <a:rPr sz="3600" b="1" spc="-20" dirty="0">
                <a:solidFill>
                  <a:schemeClr val="accent1"/>
                </a:solidFill>
                <a:latin typeface="+mj-lt"/>
              </a:rPr>
              <a:t>EXTINTORES</a:t>
            </a:r>
            <a:r>
              <a:rPr sz="3600" b="1" spc="-130" dirty="0">
                <a:solidFill>
                  <a:schemeClr val="accent1"/>
                </a:solidFill>
                <a:latin typeface="+mj-lt"/>
              </a:rPr>
              <a:t> </a:t>
            </a:r>
            <a:r>
              <a:rPr sz="3600" b="1" spc="-114" dirty="0">
                <a:solidFill>
                  <a:schemeClr val="accent1"/>
                </a:solidFill>
                <a:latin typeface="+mj-lt"/>
              </a:rPr>
              <a:t>PORTATILES</a:t>
            </a:r>
            <a:endParaRPr sz="3600" b="1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0" y="1357305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600" b="1" spc="-5" dirty="0">
                <a:solidFill>
                  <a:srgbClr val="404040"/>
                </a:solidFill>
                <a:latin typeface="Arial"/>
                <a:cs typeface="Arial"/>
              </a:rPr>
              <a:t>      Es un aparato diseñado especialmente  para controlar principios de incendios, para lo cual se debe estar familiarizado con la ubicación, tipo de agente extintor y funcionamiento.</a:t>
            </a:r>
            <a:endParaRPr lang="es-ES" dirty="0"/>
          </a:p>
        </p:txBody>
      </p:sp>
      <p:sp>
        <p:nvSpPr>
          <p:cNvPr id="10" name="object 4"/>
          <p:cNvSpPr/>
          <p:nvPr/>
        </p:nvSpPr>
        <p:spPr>
          <a:xfrm>
            <a:off x="0" y="2000246"/>
            <a:ext cx="9144000" cy="21431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7"/>
          <p:cNvSpPr txBox="1"/>
          <p:nvPr/>
        </p:nvSpPr>
        <p:spPr>
          <a:xfrm>
            <a:off x="500034" y="4143386"/>
            <a:ext cx="886754" cy="570413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indent="142240">
              <a:lnSpc>
                <a:spcPct val="100600"/>
              </a:lnSpc>
              <a:spcBef>
                <a:spcPts val="85"/>
              </a:spcBef>
            </a:pPr>
            <a:r>
              <a:rPr sz="1800" spc="-5" dirty="0">
                <a:latin typeface="Arial"/>
                <a:cs typeface="Arial"/>
              </a:rPr>
              <a:t>Polvo  </a:t>
            </a:r>
            <a:r>
              <a:rPr sz="1800" spc="-10" dirty="0">
                <a:latin typeface="Arial"/>
                <a:cs typeface="Arial"/>
              </a:rPr>
              <a:t>Q</a:t>
            </a:r>
            <a:r>
              <a:rPr sz="1800" spc="-5" dirty="0">
                <a:latin typeface="Arial"/>
                <a:cs typeface="Arial"/>
              </a:rPr>
              <a:t>u</a:t>
            </a:r>
            <a:r>
              <a:rPr sz="1800" spc="-10" dirty="0">
                <a:latin typeface="Arial"/>
                <a:cs typeface="Arial"/>
              </a:rPr>
              <a:t>í</a:t>
            </a:r>
            <a:r>
              <a:rPr sz="1800" spc="-5" dirty="0">
                <a:latin typeface="Arial"/>
                <a:cs typeface="Arial"/>
              </a:rPr>
              <a:t>mico</a:t>
            </a:r>
            <a:endParaRPr sz="1800">
              <a:latin typeface="Arial"/>
              <a:cs typeface="Arial"/>
            </a:endParaRPr>
          </a:p>
        </p:txBody>
      </p:sp>
      <p:sp>
        <p:nvSpPr>
          <p:cNvPr id="12" name="object 8"/>
          <p:cNvSpPr txBox="1"/>
          <p:nvPr/>
        </p:nvSpPr>
        <p:spPr>
          <a:xfrm>
            <a:off x="2500298" y="4214824"/>
            <a:ext cx="670762" cy="290657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45415" marR="5080" indent="-133350">
              <a:lnSpc>
                <a:spcPct val="100600"/>
              </a:lnSpc>
              <a:spcBef>
                <a:spcPts val="85"/>
              </a:spcBef>
            </a:pPr>
            <a:r>
              <a:rPr sz="1800" spc="-5">
                <a:latin typeface="Arial"/>
                <a:cs typeface="Arial"/>
              </a:rPr>
              <a:t>Agua</a:t>
            </a:r>
            <a:endParaRPr sz="1800">
              <a:latin typeface="Arial"/>
              <a:cs typeface="Arial"/>
            </a:endParaRPr>
          </a:p>
        </p:txBody>
      </p:sp>
      <p:sp>
        <p:nvSpPr>
          <p:cNvPr id="13" name="object 9"/>
          <p:cNvSpPr txBox="1"/>
          <p:nvPr/>
        </p:nvSpPr>
        <p:spPr>
          <a:xfrm>
            <a:off x="3929058" y="4143386"/>
            <a:ext cx="1057616" cy="570413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indent="313690">
              <a:lnSpc>
                <a:spcPct val="100600"/>
              </a:lnSpc>
              <a:spcBef>
                <a:spcPts val="85"/>
              </a:spcBef>
            </a:pPr>
            <a:r>
              <a:rPr sz="1800" spc="-5" dirty="0">
                <a:latin typeface="Arial"/>
                <a:cs typeface="Arial"/>
              </a:rPr>
              <a:t>Gas  Carbónico</a:t>
            </a:r>
            <a:endParaRPr sz="1800">
              <a:latin typeface="Arial"/>
              <a:cs typeface="Arial"/>
            </a:endParaRPr>
          </a:p>
        </p:txBody>
      </p:sp>
      <p:sp>
        <p:nvSpPr>
          <p:cNvPr id="14" name="object 10"/>
          <p:cNvSpPr txBox="1"/>
          <p:nvPr/>
        </p:nvSpPr>
        <p:spPr>
          <a:xfrm>
            <a:off x="5715008" y="4143386"/>
            <a:ext cx="1285884" cy="570413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indent="142240">
              <a:lnSpc>
                <a:spcPct val="100600"/>
              </a:lnSpc>
              <a:spcBef>
                <a:spcPts val="85"/>
              </a:spcBef>
            </a:pPr>
            <a:r>
              <a:rPr sz="1800" spc="-5" dirty="0">
                <a:latin typeface="Arial"/>
                <a:cs typeface="Arial"/>
              </a:rPr>
              <a:t>Mezcla  De</a:t>
            </a:r>
            <a:r>
              <a:rPr sz="1800" spc="-8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Gases</a:t>
            </a:r>
            <a:endParaRPr sz="1800">
              <a:latin typeface="Arial"/>
              <a:cs typeface="Arial"/>
            </a:endParaRPr>
          </a:p>
        </p:txBody>
      </p:sp>
      <p:sp>
        <p:nvSpPr>
          <p:cNvPr id="15" name="object 11"/>
          <p:cNvSpPr txBox="1"/>
          <p:nvPr/>
        </p:nvSpPr>
        <p:spPr>
          <a:xfrm>
            <a:off x="7358082" y="4143386"/>
            <a:ext cx="1357322" cy="570413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indent="304165">
              <a:lnSpc>
                <a:spcPct val="100600"/>
              </a:lnSpc>
              <a:spcBef>
                <a:spcPts val="85"/>
              </a:spcBef>
            </a:pPr>
            <a:r>
              <a:rPr sz="1800" spc="-5" dirty="0">
                <a:latin typeface="Arial"/>
                <a:cs typeface="Arial"/>
              </a:rPr>
              <a:t>Agua  </a:t>
            </a:r>
            <a:r>
              <a:rPr sz="1800" spc="-140" dirty="0">
                <a:latin typeface="Arial"/>
                <a:cs typeface="Arial"/>
              </a:rPr>
              <a:t>V</a:t>
            </a:r>
            <a:r>
              <a:rPr sz="1800" spc="-5" dirty="0">
                <a:latin typeface="Arial"/>
                <a:cs typeface="Arial"/>
              </a:rPr>
              <a:t>aporizada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4" name="Picture 2" descr="C:\Users\raula\OneDrive\Escritorio\EXTINTORES\extintor ruedas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928676"/>
            <a:ext cx="9144000" cy="38576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0962" name="Picture 2" descr="C:\Users\raula\OneDrive\Escritorio\EXTINTORES\2-6-trolley-dry-powder-fire-extinguisher_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71552"/>
            <a:ext cx="9144000" cy="36433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2" descr="C:\Users\raula\OneDrive\Escritorio\EXTINTORES\TABL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000114"/>
            <a:ext cx="9144000" cy="37862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642924"/>
            <a:ext cx="8229600" cy="714380"/>
          </a:xfrm>
        </p:spPr>
        <p:txBody>
          <a:bodyPr>
            <a:normAutofit/>
          </a:bodyPr>
          <a:lstStyle/>
          <a:p>
            <a:r>
              <a:rPr lang="es-AR" sz="3600" b="1" dirty="0">
                <a:solidFill>
                  <a:schemeClr val="accent1"/>
                </a:solidFill>
              </a:rPr>
              <a:t>METODOS DE EXTINCION </a:t>
            </a:r>
            <a:endParaRPr lang="es-ES" sz="3600" b="1" dirty="0">
              <a:solidFill>
                <a:schemeClr val="accent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71472" y="1285866"/>
            <a:ext cx="8572528" cy="3500462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endParaRPr lang="es-AR" dirty="0"/>
          </a:p>
          <a:p>
            <a:pPr>
              <a:buNone/>
            </a:pPr>
            <a:endParaRPr lang="es-AR" dirty="0"/>
          </a:p>
          <a:p>
            <a:pPr>
              <a:buNone/>
            </a:pPr>
            <a:r>
              <a:rPr lang="es-AR" sz="8000" b="1" u="sng" dirty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AGUA-VENTAJAS</a:t>
            </a:r>
          </a:p>
          <a:p>
            <a:pPr marL="371475" indent="-359410">
              <a:lnSpc>
                <a:spcPct val="110000"/>
              </a:lnSpc>
              <a:spcBef>
                <a:spcPts val="1160"/>
              </a:spcBef>
              <a:buClr>
                <a:schemeClr val="accent1"/>
              </a:buClr>
              <a:tabLst>
                <a:tab pos="371475" algn="l"/>
                <a:tab pos="372110" algn="l"/>
              </a:tabLst>
            </a:pPr>
            <a:r>
              <a:rPr lang="es-MX" sz="3300" b="1" spc="-5" dirty="0">
                <a:solidFill>
                  <a:srgbClr val="404040"/>
                </a:solidFill>
                <a:latin typeface="+mj-lt"/>
                <a:cs typeface="Arial"/>
              </a:rPr>
              <a:t>Gran capacidad de absorber calor</a:t>
            </a:r>
          </a:p>
          <a:p>
            <a:pPr marL="371475" indent="-359410">
              <a:lnSpc>
                <a:spcPct val="110000"/>
              </a:lnSpc>
              <a:spcBef>
                <a:spcPts val="1060"/>
              </a:spcBef>
              <a:buClr>
                <a:schemeClr val="accent1"/>
              </a:buClr>
              <a:tabLst>
                <a:tab pos="371475" algn="l"/>
                <a:tab pos="372110" algn="l"/>
              </a:tabLst>
            </a:pPr>
            <a:r>
              <a:rPr lang="es-MX" sz="3300" b="1" spc="-5" dirty="0">
                <a:solidFill>
                  <a:srgbClr val="404040"/>
                </a:solidFill>
                <a:latin typeface="+mj-lt"/>
                <a:cs typeface="Arial"/>
              </a:rPr>
              <a:t>Disponible en casi todos lados</a:t>
            </a:r>
          </a:p>
          <a:p>
            <a:pPr marL="371475" indent="-359410">
              <a:lnSpc>
                <a:spcPct val="110000"/>
              </a:lnSpc>
              <a:spcBef>
                <a:spcPts val="1060"/>
              </a:spcBef>
              <a:buClr>
                <a:schemeClr val="accent1"/>
              </a:buClr>
              <a:tabLst>
                <a:tab pos="371475" algn="l"/>
                <a:tab pos="372110" algn="l"/>
              </a:tabLst>
            </a:pPr>
            <a:r>
              <a:rPr lang="es-MX" sz="3300" b="1" spc="-5" dirty="0">
                <a:solidFill>
                  <a:srgbClr val="404040"/>
                </a:solidFill>
                <a:latin typeface="+mj-lt"/>
                <a:cs typeface="Arial"/>
              </a:rPr>
              <a:t>Económica</a:t>
            </a:r>
          </a:p>
          <a:p>
            <a:pPr marL="371475" indent="-359410">
              <a:lnSpc>
                <a:spcPct val="110000"/>
              </a:lnSpc>
              <a:spcBef>
                <a:spcPts val="1060"/>
              </a:spcBef>
              <a:buClr>
                <a:schemeClr val="accent1"/>
              </a:buClr>
              <a:tabLst>
                <a:tab pos="371475" algn="l"/>
                <a:tab pos="372110" algn="l"/>
              </a:tabLst>
            </a:pPr>
            <a:r>
              <a:rPr lang="es-MX" sz="3300" b="1" spc="-5" dirty="0">
                <a:solidFill>
                  <a:srgbClr val="404040"/>
                </a:solidFill>
                <a:latin typeface="+mj-lt"/>
                <a:cs typeface="Arial"/>
              </a:rPr>
              <a:t>Fácil de almacenar y transportar</a:t>
            </a:r>
          </a:p>
          <a:p>
            <a:pPr marL="371475" indent="-359410">
              <a:lnSpc>
                <a:spcPct val="110000"/>
              </a:lnSpc>
              <a:spcBef>
                <a:spcPts val="1060"/>
              </a:spcBef>
              <a:buClr>
                <a:schemeClr val="accent1"/>
              </a:buClr>
              <a:tabLst>
                <a:tab pos="371475" algn="l"/>
                <a:tab pos="372110" algn="l"/>
              </a:tabLst>
            </a:pPr>
            <a:r>
              <a:rPr lang="es-MX" sz="3300" b="1" spc="-5" dirty="0">
                <a:solidFill>
                  <a:srgbClr val="404040"/>
                </a:solidFill>
                <a:latin typeface="+mj-lt"/>
                <a:cs typeface="Arial"/>
              </a:rPr>
              <a:t>Bajo nivel de </a:t>
            </a:r>
            <a:r>
              <a:rPr lang="es-MX" sz="3300" b="1" spc="-5" dirty="0" err="1">
                <a:solidFill>
                  <a:srgbClr val="404040"/>
                </a:solidFill>
                <a:latin typeface="+mj-lt"/>
                <a:cs typeface="Arial"/>
              </a:rPr>
              <a:t>corrosividad</a:t>
            </a:r>
            <a:endParaRPr lang="es-MX" sz="3300" b="1" spc="-5" dirty="0">
              <a:solidFill>
                <a:srgbClr val="404040"/>
              </a:solidFill>
              <a:latin typeface="+mj-lt"/>
              <a:cs typeface="Arial"/>
            </a:endParaRPr>
          </a:p>
          <a:p>
            <a:pPr marL="371475" indent="-359410">
              <a:lnSpc>
                <a:spcPct val="110000"/>
              </a:lnSpc>
              <a:spcBef>
                <a:spcPts val="1060"/>
              </a:spcBef>
              <a:buClr>
                <a:schemeClr val="accent1"/>
              </a:buClr>
              <a:tabLst>
                <a:tab pos="371475" algn="l"/>
                <a:tab pos="372110" algn="l"/>
              </a:tabLst>
            </a:pPr>
            <a:r>
              <a:rPr lang="es-MX" sz="3300" b="1" spc="-5" dirty="0">
                <a:solidFill>
                  <a:srgbClr val="404040"/>
                </a:solidFill>
                <a:latin typeface="+mj-lt"/>
                <a:cs typeface="Arial"/>
              </a:rPr>
              <a:t>Cualquier tipo de agua sirve</a:t>
            </a:r>
          </a:p>
          <a:p>
            <a:pPr marL="371475" indent="-359410">
              <a:lnSpc>
                <a:spcPct val="110000"/>
              </a:lnSpc>
              <a:spcBef>
                <a:spcPts val="1060"/>
              </a:spcBef>
              <a:buClr>
                <a:schemeClr val="accent1"/>
              </a:buClr>
              <a:tabLst>
                <a:tab pos="371475" algn="l"/>
                <a:tab pos="372110" algn="l"/>
              </a:tabLst>
            </a:pPr>
            <a:r>
              <a:rPr lang="es-MX" sz="3300" b="1" spc="-5" dirty="0">
                <a:solidFill>
                  <a:srgbClr val="404040"/>
                </a:solidFill>
                <a:latin typeface="+mj-lt"/>
                <a:cs typeface="Arial"/>
              </a:rPr>
              <a:t>No pierde su capacidad extintora con el tiempo</a:t>
            </a:r>
          </a:p>
          <a:p>
            <a:pPr marL="371475" indent="-359410">
              <a:lnSpc>
                <a:spcPct val="110000"/>
              </a:lnSpc>
              <a:spcBef>
                <a:spcPts val="1060"/>
              </a:spcBef>
              <a:buClr>
                <a:schemeClr val="accent1"/>
              </a:buClr>
              <a:tabLst>
                <a:tab pos="371475" algn="l"/>
                <a:tab pos="372110" algn="l"/>
              </a:tabLst>
            </a:pPr>
            <a:r>
              <a:rPr lang="es-MX" sz="3300" b="1" spc="-5" dirty="0">
                <a:solidFill>
                  <a:srgbClr val="404040"/>
                </a:solidFill>
                <a:latin typeface="+mj-lt"/>
                <a:cs typeface="Arial"/>
              </a:rPr>
              <a:t>No tiene fecha de vencimiento o caducidad</a:t>
            </a:r>
          </a:p>
          <a:p>
            <a:pPr>
              <a:buNone/>
            </a:pPr>
            <a:endParaRPr lang="es-AR" dirty="0"/>
          </a:p>
          <a:p>
            <a:pPr>
              <a:buNone/>
            </a:pPr>
            <a:endParaRPr lang="es-ES" dirty="0"/>
          </a:p>
        </p:txBody>
      </p:sp>
      <p:sp>
        <p:nvSpPr>
          <p:cNvPr id="4" name="object 4"/>
          <p:cNvSpPr/>
          <p:nvPr/>
        </p:nvSpPr>
        <p:spPr>
          <a:xfrm>
            <a:off x="4786314" y="2000246"/>
            <a:ext cx="3071834" cy="228601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428611"/>
            <a:ext cx="8229600" cy="1000132"/>
          </a:xfrm>
        </p:spPr>
        <p:txBody>
          <a:bodyPr>
            <a:normAutofit/>
          </a:bodyPr>
          <a:lstStyle/>
          <a:p>
            <a:r>
              <a:rPr lang="es-ES" sz="3600" b="1" spc="-5" dirty="0">
                <a:solidFill>
                  <a:schemeClr val="accent1"/>
                </a:solidFill>
                <a:uFill>
                  <a:solidFill>
                    <a:srgbClr val="BF0000"/>
                  </a:solidFill>
                </a:uFill>
              </a:rPr>
              <a:t>FUEGO ­</a:t>
            </a:r>
            <a:r>
              <a:rPr lang="es-ES" sz="3600" b="1" spc="-125" dirty="0">
                <a:solidFill>
                  <a:schemeClr val="accent1"/>
                </a:solidFill>
                <a:uFill>
                  <a:solidFill>
                    <a:srgbClr val="BF0000"/>
                  </a:solidFill>
                </a:uFill>
              </a:rPr>
              <a:t> </a:t>
            </a:r>
            <a:r>
              <a:rPr lang="es-ES" sz="3600" b="1" spc="-5" dirty="0">
                <a:solidFill>
                  <a:schemeClr val="accent1"/>
                </a:solidFill>
                <a:uFill>
                  <a:solidFill>
                    <a:srgbClr val="BF0000"/>
                  </a:solidFill>
                </a:uFill>
              </a:rPr>
              <a:t>INCENDIO</a:t>
            </a:r>
            <a:endParaRPr lang="es-ES" sz="3600" dirty="0">
              <a:solidFill>
                <a:schemeClr val="accent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14282" y="1071552"/>
            <a:ext cx="5429288" cy="3714775"/>
          </a:xfrm>
        </p:spPr>
        <p:txBody>
          <a:bodyPr>
            <a:normAutofit/>
          </a:bodyPr>
          <a:lstStyle/>
          <a:p>
            <a:pPr>
              <a:buClr>
                <a:schemeClr val="accent1"/>
              </a:buClr>
            </a:pPr>
            <a:endParaRPr lang="es-MX" sz="2400" b="1" spc="-5" dirty="0">
              <a:latin typeface="Arial"/>
              <a:cs typeface="Arial"/>
            </a:endParaRPr>
          </a:p>
          <a:p>
            <a:pPr>
              <a:buClr>
                <a:schemeClr val="accent1"/>
              </a:buClr>
            </a:pPr>
            <a:r>
              <a:rPr lang="es-MX" sz="2400" b="1" spc="-5" dirty="0">
                <a:latin typeface="Arial"/>
                <a:cs typeface="Arial"/>
              </a:rPr>
              <a:t>Cuando el fuego existe para usos específicos y bajo control humano  hablamos de </a:t>
            </a:r>
            <a:r>
              <a:rPr lang="es-MX" sz="2400" b="1" spc="-5" dirty="0">
                <a:solidFill>
                  <a:srgbClr val="FF0000"/>
                </a:solidFill>
                <a:latin typeface="Arial"/>
                <a:cs typeface="Arial"/>
              </a:rPr>
              <a:t>FUEGO</a:t>
            </a:r>
          </a:p>
          <a:p>
            <a:pPr>
              <a:buClr>
                <a:schemeClr val="accent1"/>
              </a:buClr>
              <a:buNone/>
            </a:pPr>
            <a:endParaRPr lang="es-AR" sz="2400" b="1" spc="-5" dirty="0">
              <a:latin typeface="Arial"/>
              <a:cs typeface="Arial"/>
            </a:endParaRPr>
          </a:p>
          <a:p>
            <a:pPr>
              <a:buClr>
                <a:schemeClr val="accent1"/>
              </a:buClr>
            </a:pPr>
            <a:r>
              <a:rPr lang="es-AR" sz="2400" b="1" spc="-5" dirty="0">
                <a:latin typeface="Arial"/>
                <a:cs typeface="Arial"/>
              </a:rPr>
              <a:t>Cuando el fuego se produce o desarrolla fuera de control humano hablamos de </a:t>
            </a:r>
            <a:r>
              <a:rPr lang="es-AR" sz="2400" b="1" spc="-5" dirty="0">
                <a:solidFill>
                  <a:srgbClr val="FF0000"/>
                </a:solidFill>
                <a:latin typeface="Arial"/>
                <a:cs typeface="Arial"/>
              </a:rPr>
              <a:t>INCENDIO</a:t>
            </a:r>
            <a:endParaRPr lang="es-ES" sz="2400" dirty="0">
              <a:solidFill>
                <a:srgbClr val="FF0000"/>
              </a:solidFill>
            </a:endParaRPr>
          </a:p>
        </p:txBody>
      </p:sp>
      <p:sp>
        <p:nvSpPr>
          <p:cNvPr id="4" name="object 6"/>
          <p:cNvSpPr/>
          <p:nvPr/>
        </p:nvSpPr>
        <p:spPr>
          <a:xfrm>
            <a:off x="5572132" y="1285866"/>
            <a:ext cx="3125421" cy="16430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4"/>
          <p:cNvSpPr/>
          <p:nvPr/>
        </p:nvSpPr>
        <p:spPr>
          <a:xfrm>
            <a:off x="5572132" y="3071816"/>
            <a:ext cx="3143272" cy="164307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642924"/>
            <a:ext cx="8229600" cy="714380"/>
          </a:xfrm>
        </p:spPr>
        <p:txBody>
          <a:bodyPr>
            <a:normAutofit/>
          </a:bodyPr>
          <a:lstStyle/>
          <a:p>
            <a:r>
              <a:rPr lang="es-AR" sz="3600" b="1" dirty="0">
                <a:solidFill>
                  <a:schemeClr val="accent1"/>
                </a:solidFill>
              </a:rPr>
              <a:t>METODOS DE EXTINCION </a:t>
            </a:r>
            <a:endParaRPr lang="es-ES" sz="3600" b="1" dirty="0">
              <a:solidFill>
                <a:schemeClr val="accent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00034" y="1500180"/>
            <a:ext cx="8643966" cy="321471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None/>
            </a:pPr>
            <a:endParaRPr lang="es-AR" sz="3200" b="1" u="sng" dirty="0">
              <a:solidFill>
                <a:schemeClr val="bg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80000"/>
              </a:lnSpc>
              <a:buNone/>
            </a:pPr>
            <a:r>
              <a:rPr lang="es-AR" sz="3200" b="1" u="sng" dirty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AGUA-DESVENTAJAS</a:t>
            </a:r>
          </a:p>
          <a:p>
            <a:pPr marL="371475" indent="-359410">
              <a:lnSpc>
                <a:spcPct val="110000"/>
              </a:lnSpc>
              <a:spcBef>
                <a:spcPts val="1160"/>
              </a:spcBef>
              <a:buClr>
                <a:schemeClr val="accent1"/>
              </a:buClr>
              <a:tabLst>
                <a:tab pos="371475" algn="l"/>
                <a:tab pos="372110" algn="l"/>
              </a:tabLst>
            </a:pPr>
            <a:r>
              <a:rPr lang="es-MX" sz="1800" b="1" spc="-5" dirty="0">
                <a:solidFill>
                  <a:srgbClr val="404040"/>
                </a:solidFill>
                <a:latin typeface="+mj-lt"/>
                <a:cs typeface="Arial"/>
              </a:rPr>
              <a:t>Reactividad con ciertos materiales.</a:t>
            </a:r>
          </a:p>
          <a:p>
            <a:pPr marL="371475" indent="-359410">
              <a:lnSpc>
                <a:spcPct val="110000"/>
              </a:lnSpc>
              <a:spcBef>
                <a:spcPts val="1160"/>
              </a:spcBef>
              <a:buClr>
                <a:schemeClr val="accent1"/>
              </a:buClr>
              <a:tabLst>
                <a:tab pos="371475" algn="l"/>
                <a:tab pos="372110" algn="l"/>
              </a:tabLst>
            </a:pPr>
            <a:r>
              <a:rPr lang="es-MX" sz="1800" b="1" spc="-5" dirty="0">
                <a:solidFill>
                  <a:srgbClr val="404040"/>
                </a:solidFill>
                <a:latin typeface="+mj-lt"/>
                <a:cs typeface="Arial"/>
              </a:rPr>
              <a:t>Conductividad eléctrica.</a:t>
            </a:r>
          </a:p>
          <a:p>
            <a:pPr marL="371475" indent="-359410">
              <a:lnSpc>
                <a:spcPct val="110000"/>
              </a:lnSpc>
              <a:spcBef>
                <a:spcPts val="1160"/>
              </a:spcBef>
              <a:buClr>
                <a:schemeClr val="accent1"/>
              </a:buClr>
              <a:tabLst>
                <a:tab pos="371475" algn="l"/>
                <a:tab pos="372110" algn="l"/>
              </a:tabLst>
            </a:pPr>
            <a:r>
              <a:rPr lang="es-MX" sz="1800" b="1" spc="-5" dirty="0">
                <a:solidFill>
                  <a:srgbClr val="404040"/>
                </a:solidFill>
                <a:latin typeface="+mj-lt"/>
                <a:cs typeface="Arial"/>
              </a:rPr>
              <a:t>Temperatura de congelamiento</a:t>
            </a:r>
          </a:p>
          <a:p>
            <a:pPr>
              <a:buNone/>
            </a:pPr>
            <a:endParaRPr lang="es-AR" dirty="0"/>
          </a:p>
          <a:p>
            <a:pPr>
              <a:buNone/>
            </a:pPr>
            <a:endParaRPr lang="es-ES" dirty="0"/>
          </a:p>
        </p:txBody>
      </p:sp>
      <p:sp>
        <p:nvSpPr>
          <p:cNvPr id="5" name="object 5"/>
          <p:cNvSpPr/>
          <p:nvPr/>
        </p:nvSpPr>
        <p:spPr>
          <a:xfrm>
            <a:off x="4786314" y="1928808"/>
            <a:ext cx="3214710" cy="235745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00048"/>
            <a:ext cx="8229600" cy="714380"/>
          </a:xfrm>
        </p:spPr>
        <p:txBody>
          <a:bodyPr>
            <a:normAutofit/>
          </a:bodyPr>
          <a:lstStyle/>
          <a:p>
            <a:r>
              <a:rPr lang="es-AR" sz="3600" b="1" dirty="0">
                <a:solidFill>
                  <a:schemeClr val="accent1"/>
                </a:solidFill>
              </a:rPr>
              <a:t>METODOS DE EXTINCION </a:t>
            </a:r>
            <a:endParaRPr lang="es-ES" sz="3600" b="1" dirty="0">
              <a:solidFill>
                <a:schemeClr val="accent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00034" y="1071552"/>
            <a:ext cx="8643966" cy="364333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endParaRPr lang="es-AR" dirty="0"/>
          </a:p>
          <a:p>
            <a:pPr>
              <a:lnSpc>
                <a:spcPct val="90000"/>
              </a:lnSpc>
              <a:buNone/>
            </a:pPr>
            <a:r>
              <a:rPr lang="es-ES" sz="3500" b="1" u="sng" dirty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POLVOS QUIMICOS SECOS PQS-VENTAJAS</a:t>
            </a:r>
            <a:endParaRPr lang="es-AR" sz="3500" b="1" u="sng" dirty="0">
              <a:solidFill>
                <a:schemeClr val="bg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  <a:p>
            <a:pPr marL="371475" lvl="0" indent="-359410" defTabSz="914400">
              <a:lnSpc>
                <a:spcPct val="90000"/>
              </a:lnSpc>
              <a:spcBef>
                <a:spcPts val="935"/>
              </a:spcBef>
              <a:buClr>
                <a:schemeClr val="accent1"/>
              </a:buClr>
              <a:tabLst>
                <a:tab pos="371475" algn="l"/>
                <a:tab pos="372110" algn="l"/>
              </a:tabLst>
            </a:pPr>
            <a:r>
              <a:rPr lang="es-MX" sz="2100" b="1" spc="-5" dirty="0">
                <a:solidFill>
                  <a:srgbClr val="404040"/>
                </a:solidFill>
                <a:latin typeface="+mj-lt"/>
                <a:cs typeface="Arial"/>
              </a:rPr>
              <a:t>Eléctricamente no conductores.</a:t>
            </a:r>
          </a:p>
          <a:p>
            <a:pPr marL="371475" lvl="0" indent="-359410" defTabSz="914400">
              <a:lnSpc>
                <a:spcPct val="90000"/>
              </a:lnSpc>
              <a:spcBef>
                <a:spcPts val="835"/>
              </a:spcBef>
              <a:buClr>
                <a:schemeClr val="accent1"/>
              </a:buClr>
              <a:tabLst>
                <a:tab pos="371475" algn="l"/>
                <a:tab pos="372110" algn="l"/>
              </a:tabLst>
            </a:pPr>
            <a:r>
              <a:rPr lang="es-MX" sz="2100" b="1" spc="-5" dirty="0">
                <a:solidFill>
                  <a:srgbClr val="404040"/>
                </a:solidFill>
                <a:latin typeface="+mj-lt"/>
                <a:cs typeface="Arial"/>
              </a:rPr>
              <a:t>Altamente eficaces en incendios clase B.</a:t>
            </a:r>
          </a:p>
          <a:p>
            <a:pPr marL="371475" lvl="0" indent="-359410" defTabSz="914400">
              <a:lnSpc>
                <a:spcPct val="90000"/>
              </a:lnSpc>
              <a:spcBef>
                <a:spcPts val="835"/>
              </a:spcBef>
              <a:buClr>
                <a:schemeClr val="accent1"/>
              </a:buClr>
              <a:tabLst>
                <a:tab pos="371475" algn="l"/>
                <a:tab pos="372110" algn="l"/>
              </a:tabLst>
            </a:pPr>
            <a:r>
              <a:rPr lang="es-MX" sz="2100" b="1" spc="-5" dirty="0">
                <a:solidFill>
                  <a:srgbClr val="404040"/>
                </a:solidFill>
                <a:latin typeface="+mj-lt"/>
                <a:cs typeface="Arial"/>
              </a:rPr>
              <a:t>Son estables.</a:t>
            </a:r>
          </a:p>
          <a:p>
            <a:pPr marL="371475" lvl="0" indent="-359410" defTabSz="914400">
              <a:lnSpc>
                <a:spcPct val="90000"/>
              </a:lnSpc>
              <a:spcBef>
                <a:spcPts val="835"/>
              </a:spcBef>
              <a:buClr>
                <a:schemeClr val="accent1"/>
              </a:buClr>
              <a:tabLst>
                <a:tab pos="371475" algn="l"/>
                <a:tab pos="372110" algn="l"/>
              </a:tabLst>
            </a:pPr>
            <a:r>
              <a:rPr lang="es-MX" sz="2100" b="1" spc="-5" dirty="0">
                <a:solidFill>
                  <a:srgbClr val="404040"/>
                </a:solidFill>
                <a:latin typeface="+mj-lt"/>
                <a:cs typeface="Arial"/>
              </a:rPr>
              <a:t>Baja toxicidad.</a:t>
            </a:r>
          </a:p>
          <a:p>
            <a:pPr marL="371475" marR="2254250" lvl="0" indent="-359410" defTabSz="914400">
              <a:lnSpc>
                <a:spcPct val="90000"/>
              </a:lnSpc>
              <a:spcBef>
                <a:spcPts val="275"/>
              </a:spcBef>
              <a:buClr>
                <a:schemeClr val="accent1"/>
              </a:buClr>
              <a:tabLst>
                <a:tab pos="371475" algn="l"/>
                <a:tab pos="372110" algn="l"/>
              </a:tabLst>
            </a:pPr>
            <a:r>
              <a:rPr lang="es-MX" sz="2100" b="1" spc="-5" dirty="0">
                <a:solidFill>
                  <a:srgbClr val="404040"/>
                </a:solidFill>
                <a:latin typeface="+mj-lt"/>
                <a:cs typeface="Arial"/>
              </a:rPr>
              <a:t>Alta velocidad de extinción. </a:t>
            </a:r>
          </a:p>
          <a:p>
            <a:pPr marL="371475" marR="2254250" lvl="0" indent="-359410" defTabSz="914400">
              <a:lnSpc>
                <a:spcPct val="90000"/>
              </a:lnSpc>
              <a:spcBef>
                <a:spcPts val="275"/>
              </a:spcBef>
              <a:buClr>
                <a:schemeClr val="accent1"/>
              </a:buClr>
              <a:buNone/>
              <a:tabLst>
                <a:tab pos="371475" algn="l"/>
                <a:tab pos="372110" algn="l"/>
              </a:tabLst>
            </a:pPr>
            <a:r>
              <a:rPr lang="es-MX" sz="3500" b="1" u="sng" dirty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DESVENTAJAS</a:t>
            </a:r>
          </a:p>
          <a:p>
            <a:pPr marL="371475" lvl="0" indent="-359410" defTabSz="914400">
              <a:lnSpc>
                <a:spcPct val="90000"/>
              </a:lnSpc>
              <a:spcBef>
                <a:spcPts val="555"/>
              </a:spcBef>
              <a:buClr>
                <a:schemeClr val="accent1"/>
              </a:buClr>
              <a:tabLst>
                <a:tab pos="371475" algn="l"/>
                <a:tab pos="372110" algn="l"/>
              </a:tabLst>
            </a:pPr>
            <a:r>
              <a:rPr lang="es-MX" sz="2100" b="1" spc="-5" dirty="0">
                <a:solidFill>
                  <a:srgbClr val="404040"/>
                </a:solidFill>
                <a:latin typeface="+mj-lt"/>
                <a:cs typeface="Arial"/>
              </a:rPr>
              <a:t>Extinción temporaria</a:t>
            </a:r>
          </a:p>
          <a:p>
            <a:pPr marL="371475" lvl="0" indent="-359410" defTabSz="914400">
              <a:lnSpc>
                <a:spcPct val="90000"/>
              </a:lnSpc>
              <a:spcBef>
                <a:spcPts val="835"/>
              </a:spcBef>
              <a:buClr>
                <a:schemeClr val="accent1"/>
              </a:buClr>
              <a:tabLst>
                <a:tab pos="371475" algn="l"/>
                <a:tab pos="372110" algn="l"/>
              </a:tabLst>
            </a:pPr>
            <a:r>
              <a:rPr lang="es-MX" sz="2100" b="1" spc="-5" dirty="0">
                <a:solidFill>
                  <a:srgbClr val="404040"/>
                </a:solidFill>
                <a:latin typeface="+mj-lt"/>
                <a:cs typeface="Arial"/>
              </a:rPr>
              <a:t>Agente corrosivo</a:t>
            </a:r>
          </a:p>
          <a:p>
            <a:pPr marL="371475" lvl="0" indent="-359410" defTabSz="914400">
              <a:lnSpc>
                <a:spcPct val="90000"/>
              </a:lnSpc>
              <a:spcBef>
                <a:spcPts val="835"/>
              </a:spcBef>
              <a:buClr>
                <a:schemeClr val="accent1"/>
              </a:buClr>
              <a:tabLst>
                <a:tab pos="371475" algn="l"/>
                <a:tab pos="372110" algn="l"/>
              </a:tabLst>
            </a:pPr>
            <a:r>
              <a:rPr lang="es-MX" sz="2100" b="1" spc="-5" dirty="0">
                <a:solidFill>
                  <a:srgbClr val="404040"/>
                </a:solidFill>
                <a:latin typeface="+mj-lt"/>
                <a:cs typeface="Arial"/>
              </a:rPr>
              <a:t>Uso en áreas abiertas</a:t>
            </a:r>
          </a:p>
          <a:p>
            <a:pPr>
              <a:buNone/>
            </a:pPr>
            <a:endParaRPr lang="es-AR" dirty="0"/>
          </a:p>
          <a:p>
            <a:pPr>
              <a:buNone/>
            </a:pPr>
            <a:endParaRPr lang="es-ES" dirty="0"/>
          </a:p>
        </p:txBody>
      </p:sp>
      <p:sp>
        <p:nvSpPr>
          <p:cNvPr id="6" name="object 4"/>
          <p:cNvSpPr/>
          <p:nvPr/>
        </p:nvSpPr>
        <p:spPr>
          <a:xfrm>
            <a:off x="4857752" y="1857370"/>
            <a:ext cx="4143404" cy="27146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00048"/>
            <a:ext cx="8229600" cy="714380"/>
          </a:xfrm>
        </p:spPr>
        <p:txBody>
          <a:bodyPr>
            <a:normAutofit/>
          </a:bodyPr>
          <a:lstStyle/>
          <a:p>
            <a:r>
              <a:rPr lang="es-AR" sz="3600" b="1" dirty="0">
                <a:solidFill>
                  <a:schemeClr val="accent1"/>
                </a:solidFill>
              </a:rPr>
              <a:t>METODOS DE EXTINCION </a:t>
            </a:r>
            <a:endParaRPr lang="es-ES" sz="3600" b="1" dirty="0">
              <a:solidFill>
                <a:schemeClr val="accent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00034" y="1142990"/>
            <a:ext cx="8643966" cy="357190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endParaRPr lang="es-AR" dirty="0"/>
          </a:p>
          <a:p>
            <a:pPr>
              <a:buClr>
                <a:srgbClr val="D24717"/>
              </a:buClr>
              <a:buNone/>
              <a:tabLst>
                <a:tab pos="371475" algn="l"/>
                <a:tab pos="372110" algn="l"/>
              </a:tabLst>
            </a:pPr>
            <a:r>
              <a:rPr lang="es-ES" sz="4000" b="1" u="sng" dirty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DIOXIDO DE CARBONO</a:t>
            </a:r>
            <a:r>
              <a:rPr lang="es-ES" sz="4000" b="1" u="sng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-VENTAJAS</a:t>
            </a:r>
            <a:endParaRPr lang="es-ES" sz="4000" b="1" u="sng" dirty="0">
              <a:solidFill>
                <a:schemeClr val="bg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  <a:p>
            <a:pPr>
              <a:buClr>
                <a:schemeClr val="accent1"/>
              </a:buClr>
              <a:tabLst>
                <a:tab pos="371475" algn="l"/>
                <a:tab pos="372110" algn="l"/>
              </a:tabLst>
            </a:pPr>
            <a:r>
              <a:rPr lang="es-ES" sz="2400" b="1" spc="-5" dirty="0">
                <a:solidFill>
                  <a:srgbClr val="404040"/>
                </a:solidFill>
                <a:latin typeface="+mj-lt"/>
                <a:cs typeface="Arial"/>
              </a:rPr>
              <a:t>Gas incoloro e inodoro, mas pesado que el aire</a:t>
            </a:r>
          </a:p>
          <a:p>
            <a:pPr marL="212090" marR="744855" indent="-200025">
              <a:spcBef>
                <a:spcPts val="100"/>
              </a:spcBef>
              <a:buClr>
                <a:schemeClr val="accent1"/>
              </a:buClr>
              <a:tabLst>
                <a:tab pos="371475" algn="l"/>
                <a:tab pos="372110" algn="l"/>
              </a:tabLst>
            </a:pPr>
            <a:r>
              <a:rPr lang="es-MX" sz="2400" b="1" spc="-5" dirty="0">
                <a:solidFill>
                  <a:srgbClr val="404040"/>
                </a:solidFill>
                <a:latin typeface="+mj-lt"/>
                <a:cs typeface="Arial"/>
              </a:rPr>
              <a:t> Propiedades de extinción  por sofocación</a:t>
            </a:r>
          </a:p>
          <a:p>
            <a:pPr marL="212090" marR="744855" indent="-200025">
              <a:spcBef>
                <a:spcPts val="100"/>
              </a:spcBef>
              <a:buClr>
                <a:schemeClr val="accent1"/>
              </a:buClr>
              <a:tabLst>
                <a:tab pos="371475" algn="l"/>
                <a:tab pos="372110" algn="l"/>
              </a:tabLst>
            </a:pPr>
            <a:r>
              <a:rPr lang="es-MX" sz="2400" b="1" spc="-5" dirty="0">
                <a:solidFill>
                  <a:srgbClr val="404040"/>
                </a:solidFill>
                <a:latin typeface="+mj-lt"/>
                <a:cs typeface="Arial"/>
              </a:rPr>
              <a:t> Desplaza el oxigeno</a:t>
            </a:r>
          </a:p>
          <a:p>
            <a:pPr marL="183515">
              <a:lnSpc>
                <a:spcPct val="100000"/>
              </a:lnSpc>
              <a:spcBef>
                <a:spcPts val="760"/>
              </a:spcBef>
            </a:pPr>
            <a:r>
              <a:rPr lang="es-MX" sz="2400" b="1" spc="-5" dirty="0">
                <a:solidFill>
                  <a:srgbClr val="404040"/>
                </a:solidFill>
                <a:latin typeface="+mj-lt"/>
                <a:cs typeface="Arial"/>
              </a:rPr>
              <a:t>No</a:t>
            </a:r>
            <a:r>
              <a:rPr lang="es-MX" sz="2400" b="1" spc="-20" dirty="0">
                <a:solidFill>
                  <a:srgbClr val="404040"/>
                </a:solidFill>
                <a:latin typeface="+mj-lt"/>
                <a:cs typeface="Arial"/>
              </a:rPr>
              <a:t> </a:t>
            </a:r>
            <a:r>
              <a:rPr lang="es-MX" sz="2400" b="1" spc="-5" dirty="0">
                <a:solidFill>
                  <a:srgbClr val="404040"/>
                </a:solidFill>
                <a:latin typeface="+mj-lt"/>
                <a:cs typeface="Arial"/>
              </a:rPr>
              <a:t>corrosivo</a:t>
            </a:r>
            <a:endParaRPr lang="es-MX" sz="2400" dirty="0">
              <a:latin typeface="+mj-lt"/>
              <a:cs typeface="Arial"/>
            </a:endParaRPr>
          </a:p>
          <a:p>
            <a:pPr marL="183515" marR="6173470">
              <a:lnSpc>
                <a:spcPct val="122600"/>
              </a:lnSpc>
            </a:pPr>
            <a:r>
              <a:rPr lang="es-MX" sz="2400" b="1" spc="-5" dirty="0">
                <a:solidFill>
                  <a:srgbClr val="404040"/>
                </a:solidFill>
                <a:latin typeface="+mj-lt"/>
                <a:cs typeface="Arial"/>
              </a:rPr>
              <a:t>No conduce la electricidad</a:t>
            </a:r>
          </a:p>
          <a:p>
            <a:pPr marL="183515" marR="6173470">
              <a:lnSpc>
                <a:spcPct val="122600"/>
              </a:lnSpc>
            </a:pPr>
            <a:r>
              <a:rPr lang="es-MX" sz="2400" b="1" spc="-5" dirty="0">
                <a:solidFill>
                  <a:srgbClr val="404040"/>
                </a:solidFill>
                <a:latin typeface="+mj-lt"/>
                <a:cs typeface="Arial"/>
              </a:rPr>
              <a:t>No toxico</a:t>
            </a:r>
          </a:p>
          <a:p>
            <a:pPr lvl="0">
              <a:buClr>
                <a:srgbClr val="D24717"/>
              </a:buClr>
              <a:buNone/>
              <a:tabLst>
                <a:tab pos="371475" algn="l"/>
                <a:tab pos="372110" algn="l"/>
              </a:tabLst>
            </a:pPr>
            <a:r>
              <a:rPr lang="es-ES" sz="4000" b="1" u="sng" dirty="0">
                <a:solidFill>
                  <a:prstClr val="white">
                    <a:lumMod val="50000"/>
                  </a:prstClr>
                </a:solidFill>
                <a:latin typeface="+mj-lt"/>
              </a:rPr>
              <a:t>DIOXIDO DE CARBONO-DESVENTAJAS</a:t>
            </a:r>
            <a:endParaRPr lang="es-MX" sz="4000" b="1" spc="-5" dirty="0">
              <a:solidFill>
                <a:srgbClr val="404040"/>
              </a:solidFill>
              <a:latin typeface="+mj-lt"/>
              <a:cs typeface="Arial"/>
            </a:endParaRPr>
          </a:p>
          <a:p>
            <a:pPr marL="212090" marR="5080">
              <a:buClr>
                <a:schemeClr val="accent1"/>
              </a:buClr>
              <a:tabLst>
                <a:tab pos="371475" algn="l"/>
                <a:tab pos="372110" algn="l"/>
              </a:tabLst>
            </a:pPr>
            <a:r>
              <a:rPr lang="es-MX" sz="2400" b="1" spc="-5" dirty="0">
                <a:solidFill>
                  <a:srgbClr val="404040"/>
                </a:solidFill>
                <a:latin typeface="+mj-lt"/>
                <a:cs typeface="Arial"/>
              </a:rPr>
              <a:t>Reducida capacidad de enfriamiento</a:t>
            </a:r>
          </a:p>
          <a:p>
            <a:pPr marL="212090" marR="5080">
              <a:buClr>
                <a:schemeClr val="accent1"/>
              </a:buClr>
              <a:tabLst>
                <a:tab pos="371475" algn="l"/>
                <a:tab pos="372110" algn="l"/>
              </a:tabLst>
            </a:pPr>
            <a:r>
              <a:rPr lang="es-MX" sz="2400" b="1" spc="-5" dirty="0">
                <a:solidFill>
                  <a:srgbClr val="404040"/>
                </a:solidFill>
                <a:latin typeface="+mj-lt"/>
                <a:cs typeface="Arial"/>
              </a:rPr>
              <a:t>Congelación</a:t>
            </a:r>
          </a:p>
          <a:p>
            <a:pPr marL="212090" marR="5080">
              <a:buClr>
                <a:schemeClr val="accent1"/>
              </a:buClr>
              <a:tabLst>
                <a:tab pos="371475" algn="l"/>
                <a:tab pos="372110" algn="l"/>
              </a:tabLst>
            </a:pPr>
            <a:r>
              <a:rPr lang="es-MX" sz="2400" b="1" spc="-5" dirty="0">
                <a:solidFill>
                  <a:srgbClr val="404040"/>
                </a:solidFill>
                <a:latin typeface="+mj-lt"/>
                <a:cs typeface="Arial"/>
              </a:rPr>
              <a:t>Ambientes abiertos</a:t>
            </a:r>
          </a:p>
          <a:p>
            <a:pPr marL="212090" marR="5080">
              <a:buClr>
                <a:schemeClr val="accent1"/>
              </a:buClr>
              <a:tabLst>
                <a:tab pos="371475" algn="l"/>
                <a:tab pos="372110" algn="l"/>
              </a:tabLst>
            </a:pPr>
            <a:r>
              <a:rPr lang="es-MX" sz="2400" b="1" spc="-5" dirty="0">
                <a:solidFill>
                  <a:srgbClr val="404040"/>
                </a:solidFill>
                <a:latin typeface="+mj-lt"/>
                <a:cs typeface="Arial"/>
              </a:rPr>
              <a:t>Riesgos a la</a:t>
            </a:r>
            <a:r>
              <a:rPr lang="es-MX" sz="2400" b="1" spc="-114" dirty="0">
                <a:solidFill>
                  <a:srgbClr val="404040"/>
                </a:solidFill>
                <a:latin typeface="+mj-lt"/>
                <a:cs typeface="Arial"/>
              </a:rPr>
              <a:t> </a:t>
            </a:r>
            <a:r>
              <a:rPr lang="es-MX" sz="2400" b="1" spc="-5" dirty="0">
                <a:solidFill>
                  <a:srgbClr val="404040"/>
                </a:solidFill>
                <a:latin typeface="+mj-lt"/>
                <a:cs typeface="Arial"/>
              </a:rPr>
              <a:t>salud  Asfixia</a:t>
            </a:r>
            <a:endParaRPr lang="es-MX" sz="2400" dirty="0">
              <a:latin typeface="+mj-lt"/>
              <a:cs typeface="Arial"/>
            </a:endParaRPr>
          </a:p>
          <a:p>
            <a:pPr marL="212090" marR="5080">
              <a:buClr>
                <a:schemeClr val="accent1"/>
              </a:buClr>
              <a:tabLst>
                <a:tab pos="371475" algn="l"/>
                <a:tab pos="372110" algn="l"/>
              </a:tabLst>
            </a:pPr>
            <a:endParaRPr lang="es-ES" sz="2100" b="1" spc="-5" dirty="0">
              <a:solidFill>
                <a:srgbClr val="404040"/>
              </a:solidFill>
              <a:latin typeface="+mj-lt"/>
              <a:cs typeface="Arial"/>
            </a:endParaRPr>
          </a:p>
          <a:p>
            <a:pPr algn="ctr">
              <a:buNone/>
            </a:pPr>
            <a:endParaRPr lang="es-ES" sz="2800" b="1" spc="-55" dirty="0">
              <a:solidFill>
                <a:schemeClr val="accent1"/>
              </a:solidFill>
            </a:endParaRPr>
          </a:p>
          <a:p>
            <a:pPr algn="ctr">
              <a:buNone/>
            </a:pPr>
            <a:endParaRPr lang="es-ES" sz="2800" b="1" spc="-55" dirty="0">
              <a:solidFill>
                <a:schemeClr val="accent1"/>
              </a:solidFill>
            </a:endParaRPr>
          </a:p>
          <a:p>
            <a:pPr algn="ctr">
              <a:buNone/>
            </a:pPr>
            <a:endParaRPr lang="es-ES" sz="2800" b="1" spc="-55" dirty="0">
              <a:solidFill>
                <a:schemeClr val="accent1"/>
              </a:solidFill>
            </a:endParaRPr>
          </a:p>
          <a:p>
            <a:pPr>
              <a:buNone/>
            </a:pPr>
            <a:endParaRPr lang="es-AR" dirty="0"/>
          </a:p>
          <a:p>
            <a:pPr>
              <a:buNone/>
            </a:pPr>
            <a:endParaRPr lang="es-ES" dirty="0"/>
          </a:p>
        </p:txBody>
      </p:sp>
      <p:sp>
        <p:nvSpPr>
          <p:cNvPr id="7" name="object 4"/>
          <p:cNvSpPr/>
          <p:nvPr/>
        </p:nvSpPr>
        <p:spPr>
          <a:xfrm>
            <a:off x="5214942" y="1357304"/>
            <a:ext cx="2071702" cy="32147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642924"/>
            <a:ext cx="8229600" cy="714380"/>
          </a:xfrm>
        </p:spPr>
        <p:txBody>
          <a:bodyPr>
            <a:normAutofit/>
          </a:bodyPr>
          <a:lstStyle/>
          <a:p>
            <a:r>
              <a:rPr lang="es-AR" sz="3600" b="1" dirty="0">
                <a:solidFill>
                  <a:schemeClr val="accent1"/>
                </a:solidFill>
              </a:rPr>
              <a:t>METODOS DE EXTINCION </a:t>
            </a:r>
            <a:endParaRPr lang="es-ES" sz="3600" b="1" dirty="0">
              <a:solidFill>
                <a:schemeClr val="accent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42910" y="1214428"/>
            <a:ext cx="8501090" cy="3500462"/>
          </a:xfrm>
        </p:spPr>
        <p:txBody>
          <a:bodyPr>
            <a:normAutofit/>
          </a:bodyPr>
          <a:lstStyle/>
          <a:p>
            <a:pPr>
              <a:buNone/>
            </a:pPr>
            <a:endParaRPr lang="es-AR" dirty="0"/>
          </a:p>
          <a:p>
            <a:pPr>
              <a:lnSpc>
                <a:spcPct val="80000"/>
              </a:lnSpc>
              <a:buClr>
                <a:srgbClr val="D24717"/>
              </a:buClr>
              <a:buNone/>
              <a:tabLst>
                <a:tab pos="371475" algn="l"/>
                <a:tab pos="372110" algn="l"/>
              </a:tabLst>
            </a:pPr>
            <a:r>
              <a:rPr lang="es-ES" sz="3200" b="1" u="sng" dirty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HALONES-VENTAJAS</a:t>
            </a:r>
          </a:p>
          <a:p>
            <a:pPr marL="12700" marR="5080">
              <a:lnSpc>
                <a:spcPct val="80000"/>
              </a:lnSpc>
              <a:spcBef>
                <a:spcPts val="1060"/>
              </a:spcBef>
              <a:buClr>
                <a:schemeClr val="accent1"/>
              </a:buClr>
              <a:tabLst>
                <a:tab pos="371475" algn="l"/>
                <a:tab pos="372110" algn="l"/>
              </a:tabLst>
            </a:pPr>
            <a:r>
              <a:rPr lang="es-MX" sz="1800" b="1" spc="-5" dirty="0">
                <a:solidFill>
                  <a:srgbClr val="404040"/>
                </a:solidFill>
                <a:latin typeface="+mj-lt"/>
                <a:cs typeface="Arial"/>
              </a:rPr>
              <a:t>Recomendado cuando se requiera una rápida extinción en Circuitos eléctricos y electrónicos</a:t>
            </a:r>
          </a:p>
          <a:p>
            <a:pPr marL="12700" marR="5080">
              <a:lnSpc>
                <a:spcPct val="80000"/>
              </a:lnSpc>
              <a:spcBef>
                <a:spcPts val="1060"/>
              </a:spcBef>
              <a:buClr>
                <a:schemeClr val="accent1"/>
              </a:buClr>
              <a:tabLst>
                <a:tab pos="371475" algn="l"/>
                <a:tab pos="372110" algn="l"/>
              </a:tabLst>
            </a:pPr>
            <a:r>
              <a:rPr lang="es-MX" sz="1800" b="1" spc="-5" dirty="0">
                <a:solidFill>
                  <a:srgbClr val="404040"/>
                </a:solidFill>
                <a:latin typeface="+mj-lt"/>
                <a:cs typeface="Arial"/>
              </a:rPr>
              <a:t>Cuando el lugar esta ocupado por  personas</a:t>
            </a:r>
          </a:p>
          <a:p>
            <a:pPr marL="183515" marR="5080" indent="-171450">
              <a:lnSpc>
                <a:spcPct val="80000"/>
              </a:lnSpc>
              <a:spcBef>
                <a:spcPts val="100"/>
              </a:spcBef>
              <a:buClr>
                <a:schemeClr val="accent1"/>
              </a:buClr>
              <a:tabLst>
                <a:tab pos="371475" algn="l"/>
                <a:tab pos="372110" algn="l"/>
              </a:tabLst>
            </a:pPr>
            <a:r>
              <a:rPr lang="es-MX" sz="1800" b="1" spc="-5" dirty="0">
                <a:solidFill>
                  <a:srgbClr val="404040"/>
                </a:solidFill>
                <a:latin typeface="+mj-lt"/>
                <a:cs typeface="Arial"/>
              </a:rPr>
              <a:t>   Inhibición de la reacción en cadena</a:t>
            </a:r>
          </a:p>
          <a:p>
            <a:pPr marL="183515" marR="5080" indent="-171450">
              <a:lnSpc>
                <a:spcPct val="80000"/>
              </a:lnSpc>
              <a:spcBef>
                <a:spcPts val="100"/>
              </a:spcBef>
              <a:buClr>
                <a:schemeClr val="accent1"/>
              </a:buClr>
              <a:tabLst>
                <a:tab pos="371475" algn="l"/>
                <a:tab pos="372110" algn="l"/>
              </a:tabLst>
            </a:pPr>
            <a:r>
              <a:rPr lang="es-MX" sz="1800" b="1" spc="-5" dirty="0">
                <a:solidFill>
                  <a:srgbClr val="404040"/>
                </a:solidFill>
                <a:latin typeface="+mj-lt"/>
                <a:cs typeface="Arial"/>
              </a:rPr>
              <a:t>   No deja residuos</a:t>
            </a:r>
          </a:p>
          <a:p>
            <a:pPr marL="183515" marR="5080" indent="-171450">
              <a:lnSpc>
                <a:spcPct val="80000"/>
              </a:lnSpc>
              <a:spcBef>
                <a:spcPts val="100"/>
              </a:spcBef>
              <a:buClr>
                <a:schemeClr val="accent1"/>
              </a:buClr>
              <a:tabLst>
                <a:tab pos="371475" algn="l"/>
                <a:tab pos="372110" algn="l"/>
              </a:tabLst>
            </a:pPr>
            <a:r>
              <a:rPr lang="es-ES" sz="1800" b="1" spc="-5" dirty="0">
                <a:solidFill>
                  <a:srgbClr val="404040"/>
                </a:solidFill>
                <a:latin typeface="+mj-lt"/>
                <a:cs typeface="Arial"/>
              </a:rPr>
              <a:t>   Evaporación rápida</a:t>
            </a:r>
          </a:p>
          <a:p>
            <a:pPr marL="183515" marR="5080" indent="-171450">
              <a:lnSpc>
                <a:spcPct val="80000"/>
              </a:lnSpc>
              <a:spcBef>
                <a:spcPts val="100"/>
              </a:spcBef>
              <a:buClr>
                <a:schemeClr val="accent1"/>
              </a:buClr>
              <a:buNone/>
              <a:tabLst>
                <a:tab pos="371475" algn="l"/>
                <a:tab pos="372110" algn="l"/>
              </a:tabLst>
            </a:pPr>
            <a:r>
              <a:rPr lang="es-ES" sz="3200" b="1" u="sng" dirty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HALONES-VENTAJAS</a:t>
            </a:r>
            <a:endParaRPr lang="es-AR" sz="3200" b="1" u="sng" dirty="0">
              <a:solidFill>
                <a:schemeClr val="bg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  <a:p>
            <a:pPr marL="183515" marR="5080" indent="-171450">
              <a:lnSpc>
                <a:spcPct val="80000"/>
              </a:lnSpc>
              <a:spcBef>
                <a:spcPts val="100"/>
              </a:spcBef>
              <a:buClr>
                <a:schemeClr val="accent1"/>
              </a:buClr>
              <a:tabLst>
                <a:tab pos="371475" algn="l"/>
                <a:tab pos="372110" algn="l"/>
              </a:tabLst>
            </a:pPr>
            <a:r>
              <a:rPr lang="es-ES" sz="1800" b="1" spc="-5" dirty="0">
                <a:solidFill>
                  <a:srgbClr val="404040"/>
                </a:solidFill>
                <a:latin typeface="+mj-lt"/>
                <a:cs typeface="Arial"/>
              </a:rPr>
              <a:t>   Contribuyen al efecto invernadero</a:t>
            </a:r>
          </a:p>
          <a:p>
            <a:pPr marL="183515" marR="5080" indent="-171450">
              <a:lnSpc>
                <a:spcPct val="80000"/>
              </a:lnSpc>
              <a:spcBef>
                <a:spcPts val="100"/>
              </a:spcBef>
              <a:buClr>
                <a:schemeClr val="accent1"/>
              </a:buClr>
              <a:tabLst>
                <a:tab pos="371475" algn="l"/>
                <a:tab pos="372110" algn="l"/>
              </a:tabLst>
            </a:pPr>
            <a:endParaRPr lang="es-ES" sz="1800" b="1" spc="-5" dirty="0">
              <a:solidFill>
                <a:srgbClr val="404040"/>
              </a:solidFill>
              <a:latin typeface="+mj-lt"/>
              <a:cs typeface="Arial"/>
            </a:endParaRPr>
          </a:p>
          <a:p>
            <a:pPr marL="183515" marR="5080" indent="-171450">
              <a:lnSpc>
                <a:spcPct val="80000"/>
              </a:lnSpc>
              <a:spcBef>
                <a:spcPts val="100"/>
              </a:spcBef>
              <a:buClr>
                <a:schemeClr val="accent1"/>
              </a:buClr>
              <a:buNone/>
              <a:tabLst>
                <a:tab pos="371475" algn="l"/>
                <a:tab pos="372110" algn="l"/>
              </a:tabLst>
            </a:pPr>
            <a:endParaRPr lang="es-MX" sz="1800" b="1" spc="-5" dirty="0">
              <a:solidFill>
                <a:srgbClr val="404040"/>
              </a:solidFill>
              <a:latin typeface="+mj-lt"/>
              <a:cs typeface="Arial"/>
            </a:endParaRPr>
          </a:p>
          <a:p>
            <a:pPr marL="183515" marR="5080" indent="-171450">
              <a:lnSpc>
                <a:spcPct val="80000"/>
              </a:lnSpc>
              <a:spcBef>
                <a:spcPts val="100"/>
              </a:spcBef>
              <a:buClr>
                <a:schemeClr val="accent1"/>
              </a:buClr>
              <a:tabLst>
                <a:tab pos="371475" algn="l"/>
                <a:tab pos="372110" algn="l"/>
              </a:tabLst>
            </a:pPr>
            <a:endParaRPr lang="es-MX" sz="1800" b="1" spc="-5" dirty="0">
              <a:solidFill>
                <a:srgbClr val="404040"/>
              </a:solidFill>
              <a:latin typeface="+mj-lt"/>
              <a:cs typeface="Arial"/>
            </a:endParaRPr>
          </a:p>
          <a:p>
            <a:pPr algn="ctr">
              <a:buNone/>
            </a:pPr>
            <a:endParaRPr lang="es-ES" sz="2800" b="1" spc="-55" dirty="0">
              <a:solidFill>
                <a:schemeClr val="accent1"/>
              </a:solidFill>
            </a:endParaRPr>
          </a:p>
          <a:p>
            <a:pPr algn="ctr">
              <a:buNone/>
            </a:pPr>
            <a:endParaRPr lang="es-ES" sz="2800" b="1" spc="-55" dirty="0">
              <a:solidFill>
                <a:schemeClr val="accent1"/>
              </a:solidFill>
            </a:endParaRPr>
          </a:p>
          <a:p>
            <a:pPr algn="ctr">
              <a:buNone/>
            </a:pPr>
            <a:endParaRPr lang="es-ES" sz="2800" b="1" spc="-55" dirty="0">
              <a:solidFill>
                <a:schemeClr val="accent1"/>
              </a:solidFill>
            </a:endParaRPr>
          </a:p>
          <a:p>
            <a:pPr>
              <a:buNone/>
            </a:pPr>
            <a:endParaRPr lang="es-AR" dirty="0"/>
          </a:p>
          <a:p>
            <a:pPr>
              <a:buNone/>
            </a:pPr>
            <a:endParaRPr lang="es-ES" dirty="0"/>
          </a:p>
        </p:txBody>
      </p:sp>
      <p:sp>
        <p:nvSpPr>
          <p:cNvPr id="6" name="object 5"/>
          <p:cNvSpPr/>
          <p:nvPr/>
        </p:nvSpPr>
        <p:spPr>
          <a:xfrm>
            <a:off x="4929190" y="3071816"/>
            <a:ext cx="1571604" cy="16430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4"/>
          <p:cNvSpPr/>
          <p:nvPr/>
        </p:nvSpPr>
        <p:spPr>
          <a:xfrm>
            <a:off x="6500826" y="3000378"/>
            <a:ext cx="2428892" cy="17680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642924"/>
            <a:ext cx="8229600" cy="714380"/>
          </a:xfrm>
        </p:spPr>
        <p:txBody>
          <a:bodyPr>
            <a:normAutofit/>
          </a:bodyPr>
          <a:lstStyle/>
          <a:p>
            <a:r>
              <a:rPr lang="es-AR" sz="3600" b="1" dirty="0">
                <a:solidFill>
                  <a:schemeClr val="accent1"/>
                </a:solidFill>
              </a:rPr>
              <a:t>METODOS DE EXTINCION </a:t>
            </a:r>
            <a:endParaRPr lang="es-ES" sz="3600" b="1" dirty="0">
              <a:solidFill>
                <a:schemeClr val="accent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71472" y="1428742"/>
            <a:ext cx="8572528" cy="3286148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endParaRPr lang="es-AR" dirty="0"/>
          </a:p>
          <a:p>
            <a:pPr>
              <a:lnSpc>
                <a:spcPct val="80000"/>
              </a:lnSpc>
              <a:buClr>
                <a:srgbClr val="D24717"/>
              </a:buClr>
              <a:buNone/>
              <a:tabLst>
                <a:tab pos="371475" algn="l"/>
                <a:tab pos="372110" algn="l"/>
              </a:tabLst>
            </a:pPr>
            <a:r>
              <a:rPr lang="es-ES" sz="3200" b="1" u="sng" dirty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ESPUMA-VENTAJAS</a:t>
            </a:r>
          </a:p>
          <a:p>
            <a:pPr marL="12700" marR="5080" indent="33655">
              <a:lnSpc>
                <a:spcPct val="152000"/>
              </a:lnSpc>
              <a:spcBef>
                <a:spcPts val="100"/>
              </a:spcBef>
            </a:pPr>
            <a:endParaRPr lang="es-MX" sz="1800" b="1" spc="-5" dirty="0">
              <a:solidFill>
                <a:srgbClr val="404040"/>
              </a:solidFill>
              <a:latin typeface="Arial"/>
              <a:cs typeface="Arial"/>
            </a:endParaRPr>
          </a:p>
          <a:p>
            <a:pPr marL="12700" marR="5080" indent="33655">
              <a:lnSpc>
                <a:spcPct val="152000"/>
              </a:lnSpc>
              <a:spcBef>
                <a:spcPts val="100"/>
              </a:spcBef>
            </a:pPr>
            <a:r>
              <a:rPr lang="es-MX" sz="1800" b="1" spc="-5" dirty="0">
                <a:solidFill>
                  <a:srgbClr val="404040"/>
                </a:solidFill>
                <a:latin typeface="Arial"/>
                <a:cs typeface="Arial"/>
              </a:rPr>
              <a:t>Forma una barrera evitando el  contacto de los vapores </a:t>
            </a:r>
          </a:p>
          <a:p>
            <a:pPr marL="12700" marR="5080" indent="33655">
              <a:lnSpc>
                <a:spcPct val="152000"/>
              </a:lnSpc>
              <a:spcBef>
                <a:spcPts val="100"/>
              </a:spcBef>
              <a:buNone/>
            </a:pPr>
            <a:r>
              <a:rPr lang="es-MX" sz="1800" b="1" spc="-5" dirty="0">
                <a:solidFill>
                  <a:srgbClr val="404040"/>
                </a:solidFill>
                <a:latin typeface="Arial"/>
                <a:cs typeface="Arial"/>
              </a:rPr>
              <a:t>con el  oxigeno. </a:t>
            </a:r>
          </a:p>
          <a:p>
            <a:pPr marL="12700" marR="5080" indent="33655">
              <a:lnSpc>
                <a:spcPct val="152000"/>
              </a:lnSpc>
              <a:spcBef>
                <a:spcPts val="100"/>
              </a:spcBef>
            </a:pPr>
            <a:r>
              <a:rPr lang="es-MX" sz="1800" b="1" spc="-5" dirty="0">
                <a:solidFill>
                  <a:srgbClr val="404040"/>
                </a:solidFill>
                <a:latin typeface="Arial"/>
                <a:cs typeface="Arial"/>
              </a:rPr>
              <a:t>Aislación.</a:t>
            </a:r>
          </a:p>
          <a:p>
            <a:pPr marL="12700" marR="5080" indent="33655">
              <a:lnSpc>
                <a:spcPct val="152000"/>
              </a:lnSpc>
              <a:spcBef>
                <a:spcPts val="100"/>
              </a:spcBef>
            </a:pPr>
            <a:r>
              <a:rPr lang="es-MX" sz="1800" b="1" dirty="0">
                <a:solidFill>
                  <a:srgbClr val="404040"/>
                </a:solidFill>
                <a:latin typeface="Arial"/>
                <a:cs typeface="Arial"/>
              </a:rPr>
              <a:t>Enfriamiento</a:t>
            </a:r>
            <a:r>
              <a:rPr lang="es-MX" sz="1400" b="1" dirty="0">
                <a:solidFill>
                  <a:srgbClr val="404040"/>
                </a:solidFill>
                <a:latin typeface="Arial"/>
                <a:cs typeface="Arial"/>
              </a:rPr>
              <a:t>.</a:t>
            </a:r>
          </a:p>
          <a:p>
            <a:pPr marL="12700" marR="5080" indent="33655">
              <a:lnSpc>
                <a:spcPct val="152000"/>
              </a:lnSpc>
              <a:spcBef>
                <a:spcPts val="100"/>
              </a:spcBef>
            </a:pPr>
            <a:r>
              <a:rPr lang="es-MX" sz="1800" b="1" spc="-5" dirty="0">
                <a:solidFill>
                  <a:srgbClr val="404040"/>
                </a:solidFill>
                <a:latin typeface="Arial"/>
                <a:cs typeface="Arial"/>
              </a:rPr>
              <a:t>Recomendada  líquidos</a:t>
            </a:r>
            <a:r>
              <a:rPr lang="es-MX" sz="1800" b="1" spc="-7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lang="es-MX" sz="1800" b="1" spc="-5" dirty="0">
                <a:solidFill>
                  <a:srgbClr val="404040"/>
                </a:solidFill>
                <a:latin typeface="Arial"/>
                <a:cs typeface="Arial"/>
              </a:rPr>
              <a:t>inflamables clase B.</a:t>
            </a:r>
          </a:p>
          <a:p>
            <a:pPr marL="12700" marR="5080" indent="33655">
              <a:lnSpc>
                <a:spcPct val="152000"/>
              </a:lnSpc>
              <a:spcBef>
                <a:spcPts val="100"/>
              </a:spcBef>
            </a:pPr>
            <a:r>
              <a:rPr lang="es-MX" sz="1800" b="1" spc="-5" dirty="0">
                <a:solidFill>
                  <a:srgbClr val="404040"/>
                </a:solidFill>
                <a:latin typeface="Arial"/>
                <a:cs typeface="Arial"/>
              </a:rPr>
              <a:t>Incendios clase</a:t>
            </a:r>
            <a:r>
              <a:rPr lang="es-MX" sz="1800" b="1" spc="-5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lang="es-MX" sz="1800" b="1" spc="-5" dirty="0">
                <a:solidFill>
                  <a:srgbClr val="404040"/>
                </a:solidFill>
                <a:latin typeface="Arial"/>
                <a:cs typeface="Arial"/>
              </a:rPr>
              <a:t>A</a:t>
            </a:r>
          </a:p>
          <a:p>
            <a:pPr marL="183515" marR="5080" indent="-171450">
              <a:lnSpc>
                <a:spcPct val="80000"/>
              </a:lnSpc>
              <a:spcBef>
                <a:spcPts val="100"/>
              </a:spcBef>
              <a:buClr>
                <a:schemeClr val="accent1"/>
              </a:buClr>
              <a:buNone/>
              <a:tabLst>
                <a:tab pos="371475" algn="l"/>
                <a:tab pos="372110" algn="l"/>
              </a:tabLst>
            </a:pPr>
            <a:r>
              <a:rPr lang="es-ES" sz="3400" b="1" u="sng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ESPUMA</a:t>
            </a:r>
            <a:r>
              <a:rPr lang="es-ES" sz="3400" b="1" u="sng" dirty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-VENTAJAS</a:t>
            </a:r>
          </a:p>
          <a:p>
            <a:pPr marL="183515" marR="5080" indent="-171450">
              <a:lnSpc>
                <a:spcPct val="80000"/>
              </a:lnSpc>
              <a:spcBef>
                <a:spcPts val="100"/>
              </a:spcBef>
              <a:buClr>
                <a:schemeClr val="accent1"/>
              </a:buClr>
              <a:buNone/>
              <a:tabLst>
                <a:tab pos="371475" algn="l"/>
                <a:tab pos="372110" algn="l"/>
              </a:tabLst>
            </a:pPr>
            <a:endParaRPr lang="es-AR" sz="3200" b="1" u="sng" dirty="0">
              <a:solidFill>
                <a:schemeClr val="bg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  <a:p>
            <a:pPr marL="183515" marR="5080" indent="-171450">
              <a:lnSpc>
                <a:spcPct val="80000"/>
              </a:lnSpc>
              <a:spcBef>
                <a:spcPts val="100"/>
              </a:spcBef>
              <a:buClr>
                <a:schemeClr val="accent1"/>
              </a:buClr>
              <a:tabLst>
                <a:tab pos="371475" algn="l"/>
                <a:tab pos="372110" algn="l"/>
              </a:tabLst>
            </a:pPr>
            <a:r>
              <a:rPr lang="es-ES" sz="1800" b="1" spc="-5" dirty="0">
                <a:solidFill>
                  <a:srgbClr val="404040"/>
                </a:solidFill>
                <a:latin typeface="+mj-lt"/>
                <a:cs typeface="Arial"/>
              </a:rPr>
              <a:t>   </a:t>
            </a:r>
            <a:r>
              <a:rPr lang="es-MX" sz="1800" b="1" spc="-5" dirty="0">
                <a:solidFill>
                  <a:srgbClr val="404040"/>
                </a:solidFill>
                <a:latin typeface="Arial"/>
                <a:cs typeface="Arial"/>
              </a:rPr>
              <a:t>Limitaciones  Incendio clase</a:t>
            </a:r>
            <a:r>
              <a:rPr lang="es-MX" sz="1800" b="1" spc="-13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lang="es-MX" sz="1800" b="1" spc="-5" dirty="0">
                <a:solidFill>
                  <a:srgbClr val="404040"/>
                </a:solidFill>
                <a:latin typeface="Arial"/>
                <a:cs typeface="Arial"/>
              </a:rPr>
              <a:t>C</a:t>
            </a:r>
            <a:endParaRPr lang="es-MX" sz="1800" dirty="0">
              <a:latin typeface="Arial"/>
              <a:cs typeface="Arial"/>
            </a:endParaRPr>
          </a:p>
          <a:p>
            <a:pPr marL="183515" marR="5080" indent="-171450">
              <a:lnSpc>
                <a:spcPct val="80000"/>
              </a:lnSpc>
              <a:spcBef>
                <a:spcPts val="100"/>
              </a:spcBef>
              <a:buClr>
                <a:schemeClr val="accent1"/>
              </a:buClr>
              <a:buNone/>
              <a:tabLst>
                <a:tab pos="371475" algn="l"/>
                <a:tab pos="372110" algn="l"/>
              </a:tabLst>
            </a:pPr>
            <a:endParaRPr lang="es-ES" sz="1800" b="1" spc="-5" dirty="0">
              <a:solidFill>
                <a:srgbClr val="404040"/>
              </a:solidFill>
              <a:latin typeface="+mj-lt"/>
              <a:cs typeface="Arial"/>
            </a:endParaRPr>
          </a:p>
          <a:p>
            <a:pPr marL="183515" marR="5080" indent="-171450">
              <a:lnSpc>
                <a:spcPct val="80000"/>
              </a:lnSpc>
              <a:spcBef>
                <a:spcPts val="100"/>
              </a:spcBef>
              <a:buClr>
                <a:schemeClr val="accent1"/>
              </a:buClr>
              <a:tabLst>
                <a:tab pos="371475" algn="l"/>
                <a:tab pos="372110" algn="l"/>
              </a:tabLst>
            </a:pPr>
            <a:endParaRPr lang="es-ES" sz="1800" b="1" spc="-5" dirty="0">
              <a:solidFill>
                <a:srgbClr val="404040"/>
              </a:solidFill>
              <a:latin typeface="+mj-lt"/>
              <a:cs typeface="Arial"/>
            </a:endParaRPr>
          </a:p>
          <a:p>
            <a:pPr marL="183515" marR="5080" indent="-171450">
              <a:lnSpc>
                <a:spcPct val="80000"/>
              </a:lnSpc>
              <a:spcBef>
                <a:spcPts val="100"/>
              </a:spcBef>
              <a:buClr>
                <a:schemeClr val="accent1"/>
              </a:buClr>
              <a:buNone/>
              <a:tabLst>
                <a:tab pos="371475" algn="l"/>
                <a:tab pos="372110" algn="l"/>
              </a:tabLst>
            </a:pPr>
            <a:endParaRPr lang="es-MX" sz="1800" b="1" spc="-5" dirty="0">
              <a:solidFill>
                <a:srgbClr val="404040"/>
              </a:solidFill>
              <a:latin typeface="+mj-lt"/>
              <a:cs typeface="Arial"/>
            </a:endParaRPr>
          </a:p>
          <a:p>
            <a:pPr marL="183515" marR="5080" indent="-171450">
              <a:lnSpc>
                <a:spcPct val="80000"/>
              </a:lnSpc>
              <a:spcBef>
                <a:spcPts val="100"/>
              </a:spcBef>
              <a:buClr>
                <a:schemeClr val="accent1"/>
              </a:buClr>
              <a:tabLst>
                <a:tab pos="371475" algn="l"/>
                <a:tab pos="372110" algn="l"/>
              </a:tabLst>
            </a:pPr>
            <a:endParaRPr lang="es-MX" sz="1800" b="1" spc="-5" dirty="0">
              <a:solidFill>
                <a:srgbClr val="404040"/>
              </a:solidFill>
              <a:latin typeface="+mj-lt"/>
              <a:cs typeface="Arial"/>
            </a:endParaRPr>
          </a:p>
          <a:p>
            <a:pPr algn="ctr">
              <a:buNone/>
            </a:pPr>
            <a:endParaRPr lang="es-ES" sz="2800" b="1" spc="-55" dirty="0">
              <a:solidFill>
                <a:schemeClr val="accent1"/>
              </a:solidFill>
            </a:endParaRPr>
          </a:p>
          <a:p>
            <a:pPr algn="ctr">
              <a:buNone/>
            </a:pPr>
            <a:endParaRPr lang="es-ES" sz="2800" b="1" spc="-55" dirty="0">
              <a:solidFill>
                <a:schemeClr val="accent1"/>
              </a:solidFill>
            </a:endParaRPr>
          </a:p>
          <a:p>
            <a:pPr algn="ctr">
              <a:buNone/>
            </a:pPr>
            <a:endParaRPr lang="es-ES" sz="2800" b="1" spc="-55" dirty="0">
              <a:solidFill>
                <a:schemeClr val="accent1"/>
              </a:solidFill>
            </a:endParaRPr>
          </a:p>
          <a:p>
            <a:pPr>
              <a:buNone/>
            </a:pPr>
            <a:endParaRPr lang="es-AR" dirty="0"/>
          </a:p>
          <a:p>
            <a:pPr>
              <a:buNone/>
            </a:pPr>
            <a:endParaRPr lang="es-ES" dirty="0"/>
          </a:p>
        </p:txBody>
      </p:sp>
      <p:sp>
        <p:nvSpPr>
          <p:cNvPr id="7" name="object 5"/>
          <p:cNvSpPr/>
          <p:nvPr/>
        </p:nvSpPr>
        <p:spPr>
          <a:xfrm>
            <a:off x="5143504" y="2143122"/>
            <a:ext cx="3571900" cy="25003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642924"/>
            <a:ext cx="8229600" cy="714380"/>
          </a:xfrm>
        </p:spPr>
        <p:txBody>
          <a:bodyPr>
            <a:normAutofit/>
          </a:bodyPr>
          <a:lstStyle/>
          <a:p>
            <a:r>
              <a:rPr lang="es-AR" sz="3600" b="1" dirty="0">
                <a:solidFill>
                  <a:schemeClr val="accent1"/>
                </a:solidFill>
              </a:rPr>
              <a:t>COMPONETES DE UN EXTINTOR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1357304"/>
            <a:ext cx="9144000" cy="857256"/>
          </a:xfrm>
        </p:spPr>
        <p:txBody>
          <a:bodyPr>
            <a:normAutofit/>
          </a:bodyPr>
          <a:lstStyle/>
          <a:p>
            <a:pPr>
              <a:buNone/>
            </a:pPr>
            <a:endParaRPr lang="es-AR" dirty="0"/>
          </a:p>
          <a:p>
            <a:pPr algn="ctr">
              <a:buNone/>
            </a:pPr>
            <a:endParaRPr lang="es-ES" sz="2800" b="1" spc="-55" dirty="0">
              <a:solidFill>
                <a:schemeClr val="accent1"/>
              </a:solidFill>
            </a:endParaRPr>
          </a:p>
          <a:p>
            <a:pPr algn="ctr">
              <a:buNone/>
            </a:pPr>
            <a:endParaRPr lang="es-ES" sz="2800" b="1" spc="-55" dirty="0">
              <a:solidFill>
                <a:schemeClr val="accent1"/>
              </a:solidFill>
            </a:endParaRPr>
          </a:p>
          <a:p>
            <a:pPr algn="ctr">
              <a:buNone/>
            </a:pPr>
            <a:endParaRPr lang="es-ES" sz="2800" b="1" spc="-55" dirty="0">
              <a:solidFill>
                <a:schemeClr val="accent1"/>
              </a:solidFill>
            </a:endParaRPr>
          </a:p>
          <a:p>
            <a:pPr>
              <a:buNone/>
            </a:pPr>
            <a:endParaRPr lang="es-AR" dirty="0"/>
          </a:p>
          <a:p>
            <a:pPr>
              <a:buNone/>
            </a:pPr>
            <a:endParaRPr lang="es-ES" dirty="0"/>
          </a:p>
        </p:txBody>
      </p:sp>
      <p:pic>
        <p:nvPicPr>
          <p:cNvPr id="20484" name="Picture 4" descr="C:\Users\raula\OneDrive\Escritorio\EXTINTORES\Screenshot_20240317-191243 - copi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66"/>
            <a:ext cx="9144000" cy="34290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857224" y="107139"/>
            <a:ext cx="7429552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endParaRPr sz="2800"/>
          </a:p>
        </p:txBody>
      </p:sp>
      <p:sp>
        <p:nvSpPr>
          <p:cNvPr id="6" name="object 6"/>
          <p:cNvSpPr/>
          <p:nvPr/>
        </p:nvSpPr>
        <p:spPr>
          <a:xfrm>
            <a:off x="1403746" y="928676"/>
            <a:ext cx="6324524" cy="380381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215074" y="616934"/>
            <a:ext cx="1500198" cy="281940"/>
          </a:xfrm>
          <a:custGeom>
            <a:avLst/>
            <a:gdLst/>
            <a:ahLst/>
            <a:cxnLst/>
            <a:rect l="l" t="t" r="r" b="b"/>
            <a:pathLst>
              <a:path w="977900" h="375919">
                <a:moveTo>
                  <a:pt x="0" y="0"/>
                </a:moveTo>
                <a:lnTo>
                  <a:pt x="977493" y="0"/>
                </a:lnTo>
                <a:lnTo>
                  <a:pt x="977493" y="375818"/>
                </a:lnTo>
                <a:lnTo>
                  <a:pt x="0" y="375818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143636" y="642925"/>
            <a:ext cx="1643074" cy="281940"/>
          </a:xfrm>
          <a:custGeom>
            <a:avLst/>
            <a:gdLst/>
            <a:ahLst/>
            <a:cxnLst/>
            <a:rect l="l" t="t" r="r" b="b"/>
            <a:pathLst>
              <a:path w="977900" h="375919">
                <a:moveTo>
                  <a:pt x="0" y="0"/>
                </a:moveTo>
                <a:lnTo>
                  <a:pt x="977493" y="0"/>
                </a:lnTo>
                <a:lnTo>
                  <a:pt x="977493" y="375818"/>
                </a:lnTo>
                <a:lnTo>
                  <a:pt x="0" y="375818"/>
                </a:lnTo>
                <a:lnTo>
                  <a:pt x="0" y="0"/>
                </a:lnTo>
                <a:close/>
              </a:path>
            </a:pathLst>
          </a:custGeom>
          <a:ln w="16129">
            <a:solidFill>
              <a:srgbClr val="9461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286519" y="624163"/>
            <a:ext cx="2571767" cy="289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lang="es-AR" sz="1800" spc="-5" dirty="0">
                <a:latin typeface="Calibri"/>
                <a:cs typeface="Calibri"/>
              </a:rPr>
              <a:t>        </a:t>
            </a:r>
            <a:r>
              <a:rPr sz="1800" spc="-5">
                <a:latin typeface="Calibri"/>
                <a:cs typeface="Calibri"/>
              </a:rPr>
              <a:t>Precint</a:t>
            </a:r>
            <a:r>
              <a:rPr lang="es-AR" sz="1800" spc="-5" dirty="0">
                <a:latin typeface="Calibri"/>
                <a:cs typeface="Calibri"/>
              </a:rPr>
              <a:t>o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572133" y="750080"/>
            <a:ext cx="948914" cy="392909"/>
          </a:xfrm>
          <a:custGeom>
            <a:avLst/>
            <a:gdLst/>
            <a:ahLst/>
            <a:cxnLst/>
            <a:rect l="l" t="t" r="r" b="b"/>
            <a:pathLst>
              <a:path w="883284" h="162559">
                <a:moveTo>
                  <a:pt x="883132" y="0"/>
                </a:moveTo>
                <a:lnTo>
                  <a:pt x="0" y="162204"/>
                </a:lnTo>
              </a:path>
            </a:pathLst>
          </a:custGeom>
          <a:ln w="2580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572132" y="1071552"/>
            <a:ext cx="87263" cy="6562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786710" y="1071552"/>
            <a:ext cx="1214446" cy="281940"/>
          </a:xfrm>
          <a:custGeom>
            <a:avLst/>
            <a:gdLst/>
            <a:ahLst/>
            <a:cxnLst/>
            <a:rect l="l" t="t" r="r" b="b"/>
            <a:pathLst>
              <a:path w="848359" h="375919">
                <a:moveTo>
                  <a:pt x="0" y="0"/>
                </a:moveTo>
                <a:lnTo>
                  <a:pt x="848258" y="0"/>
                </a:lnTo>
                <a:lnTo>
                  <a:pt x="848258" y="375818"/>
                </a:lnTo>
                <a:lnTo>
                  <a:pt x="0" y="375818"/>
                </a:lnTo>
                <a:lnTo>
                  <a:pt x="0" y="0"/>
                </a:lnTo>
                <a:close/>
              </a:path>
            </a:pathLst>
          </a:custGeom>
          <a:ln w="16129">
            <a:solidFill>
              <a:srgbClr val="9461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7832953" y="1085849"/>
            <a:ext cx="1096771" cy="289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800" spc="-10">
                <a:latin typeface="Calibri"/>
                <a:cs typeface="Calibri"/>
              </a:rPr>
              <a:t>S</a:t>
            </a:r>
            <a:r>
              <a:rPr sz="1800" spc="-5">
                <a:latin typeface="Calibri"/>
                <a:cs typeface="Calibri"/>
              </a:rPr>
              <a:t>egur</a:t>
            </a:r>
            <a:r>
              <a:rPr lang="es-AR" sz="1800" spc="-5" dirty="0">
                <a:latin typeface="Calibri"/>
                <a:cs typeface="Calibri"/>
              </a:rPr>
              <a:t>o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5143504" y="1357304"/>
            <a:ext cx="2635784" cy="214314"/>
          </a:xfrm>
          <a:custGeom>
            <a:avLst/>
            <a:gdLst/>
            <a:ahLst/>
            <a:cxnLst/>
            <a:rect l="l" t="t" r="r" b="b"/>
            <a:pathLst>
              <a:path w="3320415" h="143509">
                <a:moveTo>
                  <a:pt x="3320389" y="0"/>
                </a:moveTo>
                <a:lnTo>
                  <a:pt x="0" y="142925"/>
                </a:lnTo>
              </a:path>
            </a:pathLst>
          </a:custGeom>
          <a:ln w="2580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072066" y="1571618"/>
            <a:ext cx="85032" cy="663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42849" y="2975801"/>
            <a:ext cx="1047725" cy="281940"/>
          </a:xfrm>
          <a:custGeom>
            <a:avLst/>
            <a:gdLst/>
            <a:ahLst/>
            <a:cxnLst/>
            <a:rect l="l" t="t" r="r" b="b"/>
            <a:pathLst>
              <a:path w="1050290" h="375920">
                <a:moveTo>
                  <a:pt x="0" y="0"/>
                </a:moveTo>
                <a:lnTo>
                  <a:pt x="1050036" y="0"/>
                </a:lnTo>
                <a:lnTo>
                  <a:pt x="1050036" y="375818"/>
                </a:lnTo>
                <a:lnTo>
                  <a:pt x="0" y="375818"/>
                </a:lnTo>
                <a:lnTo>
                  <a:pt x="0" y="0"/>
                </a:lnTo>
                <a:close/>
              </a:path>
            </a:pathLst>
          </a:custGeom>
          <a:ln w="16129">
            <a:solidFill>
              <a:srgbClr val="9461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142844" y="2943469"/>
            <a:ext cx="1111000" cy="290657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>
              <a:lnSpc>
                <a:spcPct val="100600"/>
              </a:lnSpc>
              <a:spcBef>
                <a:spcPts val="85"/>
              </a:spcBef>
            </a:pPr>
            <a:r>
              <a:rPr sz="1800" spc="-5">
                <a:latin typeface="Calibri"/>
                <a:cs typeface="Calibri"/>
              </a:rPr>
              <a:t>Pe</a:t>
            </a:r>
            <a:r>
              <a:rPr sz="1800" spc="-10">
                <a:latin typeface="Calibri"/>
                <a:cs typeface="Calibri"/>
              </a:rPr>
              <a:t>s</a:t>
            </a:r>
            <a:r>
              <a:rPr sz="1800" spc="-5">
                <a:latin typeface="Calibri"/>
                <a:cs typeface="Calibri"/>
              </a:rPr>
              <a:t>c</a:t>
            </a:r>
            <a:r>
              <a:rPr sz="1800" spc="-10">
                <a:latin typeface="Calibri"/>
                <a:cs typeface="Calibri"/>
              </a:rPr>
              <a:t>a</a:t>
            </a:r>
            <a:r>
              <a:rPr sz="1800" spc="-5">
                <a:latin typeface="Calibri"/>
                <a:cs typeface="Calibri"/>
              </a:rPr>
              <a:t>dor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1190345" y="2603244"/>
            <a:ext cx="3244737" cy="512921"/>
          </a:xfrm>
          <a:custGeom>
            <a:avLst/>
            <a:gdLst/>
            <a:ahLst/>
            <a:cxnLst/>
            <a:rect l="l" t="t" r="r" b="b"/>
            <a:pathLst>
              <a:path w="4321810" h="683895">
                <a:moveTo>
                  <a:pt x="0" y="683844"/>
                </a:moveTo>
                <a:lnTo>
                  <a:pt x="4321505" y="0"/>
                </a:lnTo>
              </a:path>
            </a:pathLst>
          </a:custGeom>
          <a:ln w="2580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398223" y="2574018"/>
            <a:ext cx="86959" cy="6581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417997" y="3531759"/>
            <a:ext cx="1918428" cy="188119"/>
          </a:xfrm>
          <a:custGeom>
            <a:avLst/>
            <a:gdLst/>
            <a:ahLst/>
            <a:cxnLst/>
            <a:rect l="l" t="t" r="r" b="b"/>
            <a:pathLst>
              <a:path w="2555240" h="250825">
                <a:moveTo>
                  <a:pt x="0" y="250647"/>
                </a:moveTo>
                <a:lnTo>
                  <a:pt x="2554808" y="0"/>
                </a:lnTo>
              </a:path>
            </a:pathLst>
          </a:custGeom>
          <a:ln w="2580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3300669" y="3500975"/>
            <a:ext cx="86062" cy="6617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1" y="3589742"/>
            <a:ext cx="1418263" cy="230832"/>
          </a:xfrm>
          <a:prstGeom prst="rect">
            <a:avLst/>
          </a:prstGeom>
          <a:ln w="16129">
            <a:solidFill>
              <a:srgbClr val="94615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83820">
              <a:lnSpc>
                <a:spcPts val="1810"/>
              </a:lnSpc>
            </a:pPr>
            <a:r>
              <a:rPr sz="1800" spc="-5" dirty="0">
                <a:latin typeface="Calibri"/>
                <a:cs typeface="Calibri"/>
              </a:rPr>
              <a:t>Instrucciones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4214811" y="4607737"/>
            <a:ext cx="1571636" cy="267893"/>
          </a:xfrm>
          <a:custGeom>
            <a:avLst/>
            <a:gdLst/>
            <a:ahLst/>
            <a:cxnLst/>
            <a:rect l="l" t="t" r="r" b="b"/>
            <a:pathLst>
              <a:path w="1668145" h="375920">
                <a:moveTo>
                  <a:pt x="0" y="0"/>
                </a:moveTo>
                <a:lnTo>
                  <a:pt x="1667865" y="0"/>
                </a:lnTo>
                <a:lnTo>
                  <a:pt x="1667865" y="375818"/>
                </a:lnTo>
                <a:lnTo>
                  <a:pt x="0" y="375818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214810" y="4607736"/>
            <a:ext cx="1571636" cy="267893"/>
          </a:xfrm>
          <a:custGeom>
            <a:avLst/>
            <a:gdLst/>
            <a:ahLst/>
            <a:cxnLst/>
            <a:rect l="l" t="t" r="r" b="b"/>
            <a:pathLst>
              <a:path w="1668145" h="375920">
                <a:moveTo>
                  <a:pt x="0" y="0"/>
                </a:moveTo>
                <a:lnTo>
                  <a:pt x="1667865" y="0"/>
                </a:lnTo>
                <a:lnTo>
                  <a:pt x="1667865" y="375818"/>
                </a:lnTo>
                <a:lnTo>
                  <a:pt x="0" y="375818"/>
                </a:lnTo>
                <a:lnTo>
                  <a:pt x="0" y="0"/>
                </a:lnTo>
                <a:close/>
              </a:path>
            </a:pathLst>
          </a:custGeom>
          <a:ln w="16129">
            <a:solidFill>
              <a:srgbClr val="9461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4286251" y="4661312"/>
            <a:ext cx="1466727" cy="205184"/>
          </a:xfrm>
          <a:prstGeom prst="rect">
            <a:avLst/>
          </a:prstGeom>
          <a:ln w="16129">
            <a:solidFill>
              <a:srgbClr val="94615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620"/>
              </a:lnSpc>
            </a:pPr>
            <a:r>
              <a:rPr sz="1800" spc="-5" dirty="0">
                <a:latin typeface="Calibri"/>
                <a:cs typeface="Calibri"/>
              </a:rPr>
              <a:t>Agente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extintor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4731633" y="3319178"/>
            <a:ext cx="177826" cy="1357789"/>
          </a:xfrm>
          <a:custGeom>
            <a:avLst/>
            <a:gdLst/>
            <a:ahLst/>
            <a:cxnLst/>
            <a:rect l="l" t="t" r="r" b="b"/>
            <a:pathLst>
              <a:path w="236854" h="1810385">
                <a:moveTo>
                  <a:pt x="236423" y="1809902"/>
                </a:moveTo>
                <a:lnTo>
                  <a:pt x="0" y="0"/>
                </a:lnTo>
              </a:path>
            </a:pathLst>
          </a:custGeom>
          <a:ln w="2580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701644" y="3268754"/>
            <a:ext cx="66077" cy="8648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6429389" y="4403217"/>
            <a:ext cx="2000264" cy="281940"/>
          </a:xfrm>
          <a:custGeom>
            <a:avLst/>
            <a:gdLst/>
            <a:ahLst/>
            <a:cxnLst/>
            <a:rect l="l" t="t" r="r" b="b"/>
            <a:pathLst>
              <a:path w="1861820" h="375920">
                <a:moveTo>
                  <a:pt x="0" y="0"/>
                </a:moveTo>
                <a:lnTo>
                  <a:pt x="1861413" y="0"/>
                </a:lnTo>
                <a:lnTo>
                  <a:pt x="1861413" y="375818"/>
                </a:lnTo>
                <a:lnTo>
                  <a:pt x="0" y="375818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6627452" y="4403217"/>
            <a:ext cx="1730769" cy="281940"/>
          </a:xfrm>
          <a:custGeom>
            <a:avLst/>
            <a:gdLst/>
            <a:ahLst/>
            <a:cxnLst/>
            <a:rect l="l" t="t" r="r" b="b"/>
            <a:pathLst>
              <a:path w="1861820" h="375920">
                <a:moveTo>
                  <a:pt x="0" y="0"/>
                </a:moveTo>
                <a:lnTo>
                  <a:pt x="1861413" y="0"/>
                </a:lnTo>
                <a:lnTo>
                  <a:pt x="1861413" y="375818"/>
                </a:lnTo>
                <a:lnTo>
                  <a:pt x="0" y="375818"/>
                </a:lnTo>
                <a:lnTo>
                  <a:pt x="0" y="0"/>
                </a:lnTo>
                <a:close/>
              </a:path>
            </a:pathLst>
          </a:custGeom>
          <a:ln w="16129">
            <a:solidFill>
              <a:srgbClr val="9461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6500826" y="4447002"/>
            <a:ext cx="1785950" cy="290657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>
              <a:lnSpc>
                <a:spcPct val="100600"/>
              </a:lnSpc>
              <a:spcBef>
                <a:spcPts val="85"/>
              </a:spcBef>
            </a:pPr>
            <a:r>
              <a:rPr sz="1800" spc="-5" dirty="0">
                <a:latin typeface="Calibri"/>
                <a:cs typeface="Calibri"/>
              </a:rPr>
              <a:t>Tarjeta</a:t>
            </a:r>
            <a:r>
              <a:rPr sz="1800" spc="-13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de  control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5585412" y="3838595"/>
            <a:ext cx="843977" cy="554825"/>
          </a:xfrm>
          <a:custGeom>
            <a:avLst/>
            <a:gdLst/>
            <a:ahLst/>
            <a:cxnLst/>
            <a:rect l="l" t="t" r="r" b="b"/>
            <a:pathLst>
              <a:path w="1388109" h="940435">
                <a:moveTo>
                  <a:pt x="1387932" y="939927"/>
                </a:moveTo>
                <a:lnTo>
                  <a:pt x="0" y="0"/>
                </a:lnTo>
              </a:path>
            </a:pathLst>
          </a:custGeom>
          <a:ln w="2580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541653" y="3805867"/>
            <a:ext cx="86157" cy="7507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6334406" y="3799579"/>
            <a:ext cx="2023815" cy="272369"/>
          </a:xfrm>
          <a:custGeom>
            <a:avLst/>
            <a:gdLst/>
            <a:ahLst/>
            <a:cxnLst/>
            <a:rect l="l" t="t" r="r" b="b"/>
            <a:pathLst>
              <a:path w="2268220" h="375920">
                <a:moveTo>
                  <a:pt x="0" y="0"/>
                </a:moveTo>
                <a:lnTo>
                  <a:pt x="2267712" y="0"/>
                </a:lnTo>
                <a:lnTo>
                  <a:pt x="2267712" y="375818"/>
                </a:lnTo>
                <a:lnTo>
                  <a:pt x="0" y="375818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6334406" y="3799580"/>
            <a:ext cx="2023815" cy="281940"/>
          </a:xfrm>
          <a:custGeom>
            <a:avLst/>
            <a:gdLst/>
            <a:ahLst/>
            <a:cxnLst/>
            <a:rect l="l" t="t" r="r" b="b"/>
            <a:pathLst>
              <a:path w="2268220" h="375920">
                <a:moveTo>
                  <a:pt x="0" y="0"/>
                </a:moveTo>
                <a:lnTo>
                  <a:pt x="2267712" y="0"/>
                </a:lnTo>
                <a:lnTo>
                  <a:pt x="2267712" y="375818"/>
                </a:lnTo>
                <a:lnTo>
                  <a:pt x="0" y="375818"/>
                </a:lnTo>
                <a:lnTo>
                  <a:pt x="0" y="0"/>
                </a:lnTo>
                <a:close/>
              </a:path>
            </a:pathLst>
          </a:custGeom>
          <a:ln w="16129">
            <a:solidFill>
              <a:srgbClr val="9461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 txBox="1"/>
          <p:nvPr/>
        </p:nvSpPr>
        <p:spPr>
          <a:xfrm>
            <a:off x="6287197" y="3786196"/>
            <a:ext cx="2285337" cy="289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800" spc="-5" dirty="0">
                <a:latin typeface="Calibri"/>
                <a:cs typeface="Calibri"/>
              </a:rPr>
              <a:t>Palanca de</a:t>
            </a:r>
            <a:r>
              <a:rPr sz="1800" spc="-13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transporte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6595904" y="3030798"/>
            <a:ext cx="590212" cy="769144"/>
          </a:xfrm>
          <a:custGeom>
            <a:avLst/>
            <a:gdLst/>
            <a:ahLst/>
            <a:cxnLst/>
            <a:rect l="l" t="t" r="r" b="b"/>
            <a:pathLst>
              <a:path w="786129" h="1025525">
                <a:moveTo>
                  <a:pt x="785571" y="1025042"/>
                </a:moveTo>
                <a:lnTo>
                  <a:pt x="0" y="0"/>
                </a:lnTo>
              </a:path>
            </a:pathLst>
          </a:custGeom>
          <a:ln w="2580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561196" y="2988489"/>
            <a:ext cx="77424" cy="8498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7358857" y="2536681"/>
            <a:ext cx="1195681" cy="492443"/>
          </a:xfrm>
          <a:custGeom>
            <a:avLst/>
            <a:gdLst/>
            <a:ahLst/>
            <a:cxnLst/>
            <a:rect l="l" t="t" r="r" b="b"/>
            <a:pathLst>
              <a:path w="1592579" h="656589">
                <a:moveTo>
                  <a:pt x="0" y="0"/>
                </a:moveTo>
                <a:lnTo>
                  <a:pt x="1591970" y="0"/>
                </a:lnTo>
                <a:lnTo>
                  <a:pt x="1591970" y="656539"/>
                </a:lnTo>
                <a:lnTo>
                  <a:pt x="0" y="65653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7358850" y="2536681"/>
            <a:ext cx="1785150" cy="492443"/>
          </a:xfrm>
          <a:custGeom>
            <a:avLst/>
            <a:gdLst/>
            <a:ahLst/>
            <a:cxnLst/>
            <a:rect l="l" t="t" r="r" b="b"/>
            <a:pathLst>
              <a:path w="1592579" h="656589">
                <a:moveTo>
                  <a:pt x="0" y="0"/>
                </a:moveTo>
                <a:lnTo>
                  <a:pt x="1591970" y="0"/>
                </a:lnTo>
                <a:lnTo>
                  <a:pt x="1591970" y="656539"/>
                </a:lnTo>
                <a:lnTo>
                  <a:pt x="0" y="656539"/>
                </a:lnTo>
                <a:lnTo>
                  <a:pt x="0" y="0"/>
                </a:lnTo>
                <a:close/>
              </a:path>
            </a:pathLst>
          </a:custGeom>
          <a:ln w="16129">
            <a:solidFill>
              <a:srgbClr val="9461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7432486" y="2511722"/>
            <a:ext cx="1711521" cy="583237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>
              <a:lnSpc>
                <a:spcPct val="100600"/>
              </a:lnSpc>
              <a:spcBef>
                <a:spcPts val="85"/>
              </a:spcBef>
            </a:pPr>
            <a:r>
              <a:rPr sz="1800" spc="-5">
                <a:latin typeface="Calibri"/>
                <a:cs typeface="Calibri"/>
              </a:rPr>
              <a:t>Palanca </a:t>
            </a:r>
            <a:endParaRPr lang="es-AR" sz="1800" spc="-5" dirty="0">
              <a:latin typeface="Calibri"/>
              <a:cs typeface="Calibri"/>
            </a:endParaRPr>
          </a:p>
          <a:p>
            <a:pPr marL="12700" marR="5080">
              <a:lnSpc>
                <a:spcPct val="100600"/>
              </a:lnSpc>
              <a:spcBef>
                <a:spcPts val="85"/>
              </a:spcBef>
            </a:pPr>
            <a:r>
              <a:rPr sz="1800" spc="-5">
                <a:latin typeface="Calibri"/>
                <a:cs typeface="Calibri"/>
              </a:rPr>
              <a:t>de </a:t>
            </a:r>
            <a:r>
              <a:rPr sz="1800" spc="-10">
                <a:latin typeface="Calibri"/>
                <a:cs typeface="Calibri"/>
              </a:rPr>
              <a:t>a</a:t>
            </a:r>
            <a:r>
              <a:rPr sz="1800" spc="-5">
                <a:latin typeface="Calibri"/>
                <a:cs typeface="Calibri"/>
              </a:rPr>
              <a:t>ccion</a:t>
            </a:r>
            <a:r>
              <a:rPr sz="1800" spc="-10">
                <a:latin typeface="Calibri"/>
                <a:cs typeface="Calibri"/>
              </a:rPr>
              <a:t>a</a:t>
            </a:r>
            <a:r>
              <a:rPr sz="1800" spc="-5">
                <a:latin typeface="Calibri"/>
                <a:cs typeface="Calibri"/>
              </a:rPr>
              <a:t>miento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6759314" y="1804816"/>
            <a:ext cx="1198064" cy="731996"/>
          </a:xfrm>
          <a:custGeom>
            <a:avLst/>
            <a:gdLst/>
            <a:ahLst/>
            <a:cxnLst/>
            <a:rect l="l" t="t" r="r" b="b"/>
            <a:pathLst>
              <a:path w="1595754" h="975995">
                <a:moveTo>
                  <a:pt x="1595323" y="975817"/>
                </a:moveTo>
                <a:lnTo>
                  <a:pt x="0" y="0"/>
                </a:lnTo>
              </a:path>
            </a:pathLst>
          </a:custGeom>
          <a:ln w="2580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6714538" y="1773690"/>
            <a:ext cx="86844" cy="7313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768942" y="616937"/>
            <a:ext cx="876737" cy="492443"/>
          </a:xfrm>
          <a:custGeom>
            <a:avLst/>
            <a:gdLst/>
            <a:ahLst/>
            <a:cxnLst/>
            <a:rect l="l" t="t" r="r" b="b"/>
            <a:pathLst>
              <a:path w="1167764" h="656590">
                <a:moveTo>
                  <a:pt x="0" y="0"/>
                </a:moveTo>
                <a:lnTo>
                  <a:pt x="1167688" y="0"/>
                </a:lnTo>
                <a:lnTo>
                  <a:pt x="1167688" y="656539"/>
                </a:lnTo>
                <a:lnTo>
                  <a:pt x="0" y="65653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 txBox="1"/>
          <p:nvPr/>
        </p:nvSpPr>
        <p:spPr>
          <a:xfrm>
            <a:off x="357159" y="616938"/>
            <a:ext cx="1288514" cy="580031"/>
          </a:xfrm>
          <a:prstGeom prst="rect">
            <a:avLst/>
          </a:prstGeom>
          <a:ln w="16129">
            <a:solidFill>
              <a:srgbClr val="946150"/>
            </a:solidFill>
          </a:ln>
        </p:spPr>
        <p:txBody>
          <a:bodyPr vert="horz" wrap="square" lIns="0" tIns="20320" rIns="0" bIns="0" rtlCol="0">
            <a:spAutoFit/>
          </a:bodyPr>
          <a:lstStyle/>
          <a:p>
            <a:pPr marL="73660" marR="127635">
              <a:lnSpc>
                <a:spcPct val="100600"/>
              </a:lnSpc>
              <a:spcBef>
                <a:spcPts val="160"/>
              </a:spcBef>
            </a:pPr>
            <a:r>
              <a:rPr sz="1800" spc="-5" dirty="0">
                <a:latin typeface="Calibri"/>
                <a:cs typeface="Calibri"/>
              </a:rPr>
              <a:t>M</a:t>
            </a:r>
            <a:r>
              <a:rPr sz="1800" spc="-10" dirty="0">
                <a:latin typeface="Calibri"/>
                <a:cs typeface="Calibri"/>
              </a:rPr>
              <a:t>a</a:t>
            </a:r>
            <a:r>
              <a:rPr sz="1800" spc="-5" dirty="0">
                <a:latin typeface="Calibri"/>
                <a:cs typeface="Calibri"/>
              </a:rPr>
              <a:t>nguera  orient</a:t>
            </a:r>
            <a:r>
              <a:rPr sz="1800" spc="-10" dirty="0">
                <a:latin typeface="Calibri"/>
                <a:cs typeface="Calibri"/>
              </a:rPr>
              <a:t>a</a:t>
            </a:r>
            <a:r>
              <a:rPr sz="1800" spc="-5" dirty="0">
                <a:latin typeface="Calibri"/>
                <a:cs typeface="Calibri"/>
              </a:rPr>
              <a:t>ble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214282" y="1232288"/>
            <a:ext cx="1143008" cy="285335"/>
          </a:xfrm>
          <a:prstGeom prst="rect">
            <a:avLst/>
          </a:prstGeom>
          <a:ln w="16129">
            <a:solidFill>
              <a:srgbClr val="946150"/>
            </a:solidFill>
          </a:ln>
        </p:spPr>
        <p:txBody>
          <a:bodyPr vert="horz" wrap="square" lIns="0" tIns="8255" rIns="0" bIns="0" rtlCol="0">
            <a:spAutoFit/>
          </a:bodyPr>
          <a:lstStyle/>
          <a:p>
            <a:pPr marL="80645">
              <a:lnSpc>
                <a:spcPct val="100000"/>
              </a:lnSpc>
              <a:spcBef>
                <a:spcPts val="65"/>
              </a:spcBef>
            </a:pPr>
            <a:r>
              <a:rPr sz="1800" spc="-5" dirty="0">
                <a:latin typeface="Calibri"/>
                <a:cs typeface="Calibri"/>
              </a:rPr>
              <a:t>Boquilla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1645660" y="863707"/>
            <a:ext cx="1354711" cy="315002"/>
          </a:xfrm>
          <a:custGeom>
            <a:avLst/>
            <a:gdLst/>
            <a:ahLst/>
            <a:cxnLst/>
            <a:rect l="l" t="t" r="r" b="b"/>
            <a:pathLst>
              <a:path w="2058035" h="455930">
                <a:moveTo>
                  <a:pt x="0" y="0"/>
                </a:moveTo>
                <a:lnTo>
                  <a:pt x="2057882" y="455777"/>
                </a:lnTo>
              </a:path>
            </a:pathLst>
          </a:custGeom>
          <a:ln w="2580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2928926" y="1125134"/>
            <a:ext cx="87626" cy="65303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836754" y="1502419"/>
            <a:ext cx="949164" cy="569265"/>
          </a:xfrm>
          <a:custGeom>
            <a:avLst/>
            <a:gdLst/>
            <a:ahLst/>
            <a:cxnLst/>
            <a:rect l="l" t="t" r="r" b="b"/>
            <a:pathLst>
              <a:path w="900430" h="459739">
                <a:moveTo>
                  <a:pt x="0" y="0"/>
                </a:moveTo>
                <a:lnTo>
                  <a:pt x="899972" y="459613"/>
                </a:lnTo>
              </a:path>
            </a:pathLst>
          </a:custGeom>
          <a:ln w="2580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1714480" y="2000246"/>
            <a:ext cx="87721" cy="69704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 txBox="1"/>
          <p:nvPr/>
        </p:nvSpPr>
        <p:spPr>
          <a:xfrm>
            <a:off x="3" y="2153222"/>
            <a:ext cx="1328635" cy="269304"/>
          </a:xfrm>
          <a:prstGeom prst="rect">
            <a:avLst/>
          </a:prstGeom>
          <a:ln w="16129">
            <a:solidFill>
              <a:srgbClr val="94615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83820">
              <a:lnSpc>
                <a:spcPts val="2065"/>
              </a:lnSpc>
            </a:pPr>
            <a:r>
              <a:rPr sz="1800" spc="-5" dirty="0">
                <a:latin typeface="Calibri"/>
                <a:cs typeface="Calibri"/>
              </a:rPr>
              <a:t>Manómetro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1328387" y="1888297"/>
            <a:ext cx="2886224" cy="405289"/>
          </a:xfrm>
          <a:custGeom>
            <a:avLst/>
            <a:gdLst/>
            <a:ahLst/>
            <a:cxnLst/>
            <a:rect l="l" t="t" r="r" b="b"/>
            <a:pathLst>
              <a:path w="3844290" h="540385">
                <a:moveTo>
                  <a:pt x="0" y="540334"/>
                </a:moveTo>
                <a:lnTo>
                  <a:pt x="3843959" y="0"/>
                </a:lnTo>
              </a:path>
            </a:pathLst>
          </a:custGeom>
          <a:ln w="2580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4178074" y="1858597"/>
            <a:ext cx="86730" cy="65951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6" y="4347575"/>
            <a:ext cx="2094005" cy="420897"/>
          </a:xfrm>
          <a:custGeom>
            <a:avLst/>
            <a:gdLst/>
            <a:ahLst/>
            <a:cxnLst/>
            <a:rect l="l" t="t" r="r" b="b"/>
            <a:pathLst>
              <a:path w="2253615" h="656589">
                <a:moveTo>
                  <a:pt x="0" y="0"/>
                </a:moveTo>
                <a:lnTo>
                  <a:pt x="2253081" y="0"/>
                </a:lnTo>
                <a:lnTo>
                  <a:pt x="2253081" y="656539"/>
                </a:lnTo>
                <a:lnTo>
                  <a:pt x="0" y="65653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0" y="4339844"/>
            <a:ext cx="2071670" cy="535785"/>
          </a:xfrm>
          <a:custGeom>
            <a:avLst/>
            <a:gdLst/>
            <a:ahLst/>
            <a:cxnLst/>
            <a:rect l="l" t="t" r="r" b="b"/>
            <a:pathLst>
              <a:path w="2253615" h="656589">
                <a:moveTo>
                  <a:pt x="0" y="0"/>
                </a:moveTo>
                <a:lnTo>
                  <a:pt x="2253081" y="0"/>
                </a:lnTo>
                <a:lnTo>
                  <a:pt x="2253081" y="656539"/>
                </a:lnTo>
                <a:lnTo>
                  <a:pt x="0" y="656539"/>
                </a:lnTo>
                <a:lnTo>
                  <a:pt x="0" y="0"/>
                </a:lnTo>
                <a:close/>
              </a:path>
            </a:pathLst>
          </a:custGeom>
          <a:ln w="16129">
            <a:solidFill>
              <a:srgbClr val="9461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 txBox="1"/>
          <p:nvPr/>
        </p:nvSpPr>
        <p:spPr>
          <a:xfrm>
            <a:off x="0" y="4286262"/>
            <a:ext cx="2087664" cy="5661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73660">
              <a:lnSpc>
                <a:spcPct val="100000"/>
              </a:lnSpc>
              <a:spcBef>
                <a:spcPts val="95"/>
              </a:spcBef>
            </a:pPr>
            <a:r>
              <a:rPr sz="1800" spc="-5" dirty="0">
                <a:latin typeface="Calibri"/>
                <a:cs typeface="Calibri"/>
              </a:rPr>
              <a:t>Cinchón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para</a:t>
            </a:r>
            <a:endParaRPr sz="1800">
              <a:latin typeface="Calibri"/>
              <a:cs typeface="Calibri"/>
            </a:endParaRPr>
          </a:p>
          <a:p>
            <a:pPr marL="73660">
              <a:lnSpc>
                <a:spcPct val="100000"/>
              </a:lnSpc>
              <a:spcBef>
                <a:spcPts val="15"/>
              </a:spcBef>
            </a:pPr>
            <a:r>
              <a:rPr sz="1800" spc="-5" dirty="0">
                <a:latin typeface="Calibri"/>
                <a:cs typeface="Calibri"/>
              </a:rPr>
              <a:t>Soporte de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manguera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57" name="object 57"/>
          <p:cNvSpPr/>
          <p:nvPr/>
        </p:nvSpPr>
        <p:spPr>
          <a:xfrm>
            <a:off x="2093706" y="4308596"/>
            <a:ext cx="1243831" cy="285750"/>
          </a:xfrm>
          <a:custGeom>
            <a:avLst/>
            <a:gdLst/>
            <a:ahLst/>
            <a:cxnLst/>
            <a:rect l="l" t="t" r="r" b="b"/>
            <a:pathLst>
              <a:path w="1656714" h="381000">
                <a:moveTo>
                  <a:pt x="0" y="381000"/>
                </a:moveTo>
                <a:lnTo>
                  <a:pt x="1656638" y="0"/>
                </a:lnTo>
              </a:path>
            </a:pathLst>
          </a:custGeom>
          <a:ln w="2580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3299563" y="4281281"/>
            <a:ext cx="87702" cy="65208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642924"/>
            <a:ext cx="8229600" cy="714380"/>
          </a:xfrm>
        </p:spPr>
        <p:txBody>
          <a:bodyPr>
            <a:normAutofit/>
          </a:bodyPr>
          <a:lstStyle/>
          <a:p>
            <a:r>
              <a:rPr lang="es-AR" sz="3600" b="1" dirty="0">
                <a:solidFill>
                  <a:schemeClr val="accent1"/>
                </a:solidFill>
              </a:rPr>
              <a:t>COMPONETES DE UN EXTINTOR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1357304"/>
            <a:ext cx="9144000" cy="857256"/>
          </a:xfrm>
        </p:spPr>
        <p:txBody>
          <a:bodyPr>
            <a:normAutofit/>
          </a:bodyPr>
          <a:lstStyle/>
          <a:p>
            <a:pPr>
              <a:buNone/>
            </a:pPr>
            <a:endParaRPr lang="es-AR" dirty="0"/>
          </a:p>
          <a:p>
            <a:pPr algn="ctr">
              <a:buNone/>
            </a:pPr>
            <a:endParaRPr lang="es-ES" sz="2800" b="1" spc="-55" dirty="0">
              <a:solidFill>
                <a:schemeClr val="accent1"/>
              </a:solidFill>
            </a:endParaRPr>
          </a:p>
          <a:p>
            <a:pPr algn="ctr">
              <a:buNone/>
            </a:pPr>
            <a:endParaRPr lang="es-ES" sz="2800" b="1" spc="-55" dirty="0">
              <a:solidFill>
                <a:schemeClr val="accent1"/>
              </a:solidFill>
            </a:endParaRPr>
          </a:p>
          <a:p>
            <a:pPr algn="ctr">
              <a:buNone/>
            </a:pPr>
            <a:endParaRPr lang="es-ES" sz="2800" b="1" spc="-55" dirty="0">
              <a:solidFill>
                <a:schemeClr val="accent1"/>
              </a:solidFill>
            </a:endParaRPr>
          </a:p>
          <a:p>
            <a:pPr>
              <a:buNone/>
            </a:pPr>
            <a:endParaRPr lang="es-AR" dirty="0"/>
          </a:p>
          <a:p>
            <a:pPr>
              <a:buNone/>
            </a:pPr>
            <a:endParaRPr lang="es-ES" dirty="0"/>
          </a:p>
        </p:txBody>
      </p:sp>
      <p:pic>
        <p:nvPicPr>
          <p:cNvPr id="5" name="Picture 2" descr="C:\Users\Raúl\Pictures\vlcsnap-2018-08-30-10h12m02s40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214428"/>
            <a:ext cx="9144000" cy="3571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642924"/>
            <a:ext cx="8229600" cy="714380"/>
          </a:xfrm>
        </p:spPr>
        <p:txBody>
          <a:bodyPr>
            <a:normAutofit/>
          </a:bodyPr>
          <a:lstStyle/>
          <a:p>
            <a:r>
              <a:rPr lang="es-AR" sz="3600" b="1" dirty="0">
                <a:solidFill>
                  <a:schemeClr val="accent1"/>
                </a:solidFill>
              </a:rPr>
              <a:t>COMPONETES DE UN EXTINTOR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1357304"/>
            <a:ext cx="9144000" cy="857256"/>
          </a:xfrm>
        </p:spPr>
        <p:txBody>
          <a:bodyPr>
            <a:normAutofit/>
          </a:bodyPr>
          <a:lstStyle/>
          <a:p>
            <a:pPr>
              <a:buNone/>
            </a:pPr>
            <a:endParaRPr lang="es-AR" dirty="0"/>
          </a:p>
          <a:p>
            <a:pPr algn="ctr">
              <a:buNone/>
            </a:pPr>
            <a:endParaRPr lang="es-ES" sz="2800" b="1" spc="-55" dirty="0">
              <a:solidFill>
                <a:schemeClr val="accent1"/>
              </a:solidFill>
            </a:endParaRPr>
          </a:p>
          <a:p>
            <a:pPr algn="ctr">
              <a:buNone/>
            </a:pPr>
            <a:endParaRPr lang="es-ES" sz="2800" b="1" spc="-55" dirty="0">
              <a:solidFill>
                <a:schemeClr val="accent1"/>
              </a:solidFill>
            </a:endParaRPr>
          </a:p>
          <a:p>
            <a:pPr algn="ctr">
              <a:buNone/>
            </a:pPr>
            <a:endParaRPr lang="es-ES" sz="2800" b="1" spc="-55" dirty="0">
              <a:solidFill>
                <a:schemeClr val="accent1"/>
              </a:solidFill>
            </a:endParaRPr>
          </a:p>
          <a:p>
            <a:pPr>
              <a:buNone/>
            </a:pPr>
            <a:endParaRPr lang="es-AR" dirty="0"/>
          </a:p>
          <a:p>
            <a:pPr>
              <a:buNone/>
            </a:pPr>
            <a:endParaRPr lang="es-ES" dirty="0"/>
          </a:p>
        </p:txBody>
      </p:sp>
      <p:pic>
        <p:nvPicPr>
          <p:cNvPr id="6" name="Picture 2" descr="C:\Users\Raúl\Pictures\vlcsnap-2018-08-30-10h12m12s80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214428"/>
            <a:ext cx="9144000" cy="3571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642924"/>
            <a:ext cx="8229600" cy="714380"/>
          </a:xfrm>
        </p:spPr>
        <p:txBody>
          <a:bodyPr>
            <a:normAutofit/>
          </a:bodyPr>
          <a:lstStyle/>
          <a:p>
            <a:r>
              <a:rPr lang="es-AR" sz="3600" b="1" dirty="0">
                <a:solidFill>
                  <a:schemeClr val="accent1"/>
                </a:solidFill>
              </a:rPr>
              <a:t>COMPONETES DE UN EXTINTOR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1357304"/>
            <a:ext cx="9144000" cy="857256"/>
          </a:xfrm>
        </p:spPr>
        <p:txBody>
          <a:bodyPr>
            <a:normAutofit/>
          </a:bodyPr>
          <a:lstStyle/>
          <a:p>
            <a:pPr>
              <a:buNone/>
            </a:pPr>
            <a:endParaRPr lang="es-AR" dirty="0"/>
          </a:p>
          <a:p>
            <a:pPr algn="ctr">
              <a:buNone/>
            </a:pPr>
            <a:endParaRPr lang="es-ES" sz="2800" b="1" spc="-55" dirty="0">
              <a:solidFill>
                <a:schemeClr val="accent1"/>
              </a:solidFill>
            </a:endParaRPr>
          </a:p>
          <a:p>
            <a:pPr algn="ctr">
              <a:buNone/>
            </a:pPr>
            <a:endParaRPr lang="es-ES" sz="2800" b="1" spc="-55" dirty="0">
              <a:solidFill>
                <a:schemeClr val="accent1"/>
              </a:solidFill>
            </a:endParaRPr>
          </a:p>
          <a:p>
            <a:pPr algn="ctr">
              <a:buNone/>
            </a:pPr>
            <a:endParaRPr lang="es-ES" sz="2800" b="1" spc="-55" dirty="0">
              <a:solidFill>
                <a:schemeClr val="accent1"/>
              </a:solidFill>
            </a:endParaRPr>
          </a:p>
          <a:p>
            <a:pPr>
              <a:buNone/>
            </a:pPr>
            <a:endParaRPr lang="es-AR" dirty="0"/>
          </a:p>
          <a:p>
            <a:pPr>
              <a:buNone/>
            </a:pPr>
            <a:endParaRPr lang="es-ES" dirty="0"/>
          </a:p>
        </p:txBody>
      </p:sp>
      <p:pic>
        <p:nvPicPr>
          <p:cNvPr id="5" name="Picture 2" descr="C:\Users\Raúl\Pictures\vlcsnap-2018-08-30-10h12m23s19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357304"/>
            <a:ext cx="9144000" cy="3429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500048"/>
            <a:ext cx="9144000" cy="1143008"/>
          </a:xfrm>
        </p:spPr>
        <p:txBody>
          <a:bodyPr>
            <a:noAutofit/>
          </a:bodyPr>
          <a:lstStyle/>
          <a:p>
            <a:r>
              <a:rPr lang="es-MX" sz="3600" b="1" spc="-5" dirty="0">
                <a:solidFill>
                  <a:schemeClr val="accent1"/>
                </a:solidFill>
              </a:rPr>
              <a:t>FORMAS DE PRO</a:t>
            </a:r>
            <a:r>
              <a:rPr lang="es-MX" sz="3600" b="1" spc="-275" dirty="0">
                <a:solidFill>
                  <a:schemeClr val="accent1"/>
                </a:solidFill>
              </a:rPr>
              <a:t>P</a:t>
            </a:r>
            <a:r>
              <a:rPr lang="es-MX" sz="3600" b="1" spc="-5" dirty="0">
                <a:solidFill>
                  <a:schemeClr val="accent1"/>
                </a:solidFill>
              </a:rPr>
              <a:t>AGACION DEL  CALOR</a:t>
            </a:r>
            <a:endParaRPr lang="es-ES" sz="3600" b="1" dirty="0">
              <a:solidFill>
                <a:schemeClr val="accent1"/>
              </a:solidFill>
            </a:endParaRPr>
          </a:p>
        </p:txBody>
      </p:sp>
      <p:sp>
        <p:nvSpPr>
          <p:cNvPr id="4" name="3 Marcador de contenido"/>
          <p:cNvSpPr>
            <a:spLocks noGrp="1"/>
          </p:cNvSpPr>
          <p:nvPr>
            <p:ph idx="1"/>
          </p:nvPr>
        </p:nvSpPr>
        <p:spPr>
          <a:xfrm>
            <a:off x="457200" y="1785933"/>
            <a:ext cx="8686800" cy="2808690"/>
          </a:xfrm>
        </p:spPr>
        <p:txBody>
          <a:bodyPr>
            <a:normAutofit/>
          </a:bodyPr>
          <a:lstStyle/>
          <a:p>
            <a:pPr marL="67945">
              <a:lnSpc>
                <a:spcPct val="100000"/>
              </a:lnSpc>
              <a:spcBef>
                <a:spcPts val="1300"/>
              </a:spcBef>
              <a:buClr>
                <a:schemeClr val="accent1"/>
              </a:buClr>
              <a:buNone/>
              <a:tabLst>
                <a:tab pos="10162540" algn="l"/>
              </a:tabLst>
            </a:pPr>
            <a:r>
              <a:rPr lang="es-ES" sz="3200" b="1" dirty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CONDUCCION</a:t>
            </a:r>
            <a:r>
              <a:rPr lang="es-ES" sz="3600" b="1" spc="-5" dirty="0">
                <a:uFill>
                  <a:solidFill>
                    <a:srgbClr val="7E7E7E"/>
                  </a:solidFill>
                </a:uFill>
                <a:latin typeface="Arial"/>
                <a:cs typeface="Arial"/>
              </a:rPr>
              <a:t>	</a:t>
            </a:r>
            <a:endParaRPr lang="es-ES" sz="3600" b="1" dirty="0">
              <a:latin typeface="Arial"/>
              <a:cs typeface="Arial"/>
            </a:endParaRPr>
          </a:p>
          <a:p>
            <a:pPr marL="177681" marR="2165350" indent="-457200">
              <a:lnSpc>
                <a:spcPts val="2850"/>
              </a:lnSpc>
              <a:spcBef>
                <a:spcPts val="1019"/>
              </a:spcBef>
              <a:buClr>
                <a:schemeClr val="accent1"/>
              </a:buClr>
              <a:tabLst>
                <a:tab pos="393065" algn="l"/>
                <a:tab pos="1775460" algn="l"/>
                <a:tab pos="2371725" algn="l"/>
                <a:tab pos="2651125" algn="l"/>
                <a:tab pos="2778125" algn="l"/>
                <a:tab pos="3145790" algn="l"/>
                <a:tab pos="3374390" algn="l"/>
                <a:tab pos="3488054" algn="l"/>
                <a:tab pos="4629785" algn="l"/>
                <a:tab pos="5822315" algn="l"/>
                <a:tab pos="6304280" algn="l"/>
              </a:tabLst>
            </a:pPr>
            <a:r>
              <a:rPr lang="es-ES" sz="2400" b="1" spc="-5" dirty="0">
                <a:latin typeface="+mj-lt"/>
                <a:cs typeface="Arial"/>
              </a:rPr>
              <a:t>TRANSFERENCIA DE CALOR	</a:t>
            </a:r>
          </a:p>
          <a:p>
            <a:pPr marL="12700" marR="2165350">
              <a:lnSpc>
                <a:spcPts val="2850"/>
              </a:lnSpc>
              <a:spcBef>
                <a:spcPts val="1019"/>
              </a:spcBef>
              <a:buNone/>
              <a:tabLst>
                <a:tab pos="393065" algn="l"/>
                <a:tab pos="1775460" algn="l"/>
                <a:tab pos="2371725" algn="l"/>
                <a:tab pos="2651125" algn="l"/>
                <a:tab pos="2778125" algn="l"/>
                <a:tab pos="3145790" algn="l"/>
                <a:tab pos="3374390" algn="l"/>
                <a:tab pos="3488054" algn="l"/>
                <a:tab pos="4629785" algn="l"/>
                <a:tab pos="5822315" algn="l"/>
                <a:tab pos="6304280" algn="l"/>
              </a:tabLst>
            </a:pPr>
            <a:r>
              <a:rPr lang="es-ES" sz="2400" b="1" spc="-5" dirty="0">
                <a:latin typeface="+mj-lt"/>
                <a:cs typeface="Arial"/>
              </a:rPr>
              <a:t>ENTRE  DOS </a:t>
            </a:r>
            <a:r>
              <a:rPr lang="es-ES" sz="2400" b="1" spc="-10" dirty="0">
                <a:latin typeface="+mj-lt"/>
                <a:cs typeface="Arial"/>
              </a:rPr>
              <a:t>PUNTOS </a:t>
            </a:r>
            <a:r>
              <a:rPr lang="es-ES" sz="2400" b="1" spc="-5" dirty="0">
                <a:latin typeface="+mj-lt"/>
                <a:cs typeface="Arial"/>
              </a:rPr>
              <a:t>A TR</a:t>
            </a:r>
            <a:r>
              <a:rPr lang="es-ES" sz="2400" b="1" spc="-185" dirty="0">
                <a:latin typeface="+mj-lt"/>
                <a:cs typeface="Arial"/>
              </a:rPr>
              <a:t>A</a:t>
            </a:r>
            <a:r>
              <a:rPr lang="es-ES" sz="2400" b="1" spc="-5" dirty="0">
                <a:latin typeface="+mj-lt"/>
                <a:cs typeface="Arial"/>
              </a:rPr>
              <a:t>VÉS DE LAS MOLÉCULAS</a:t>
            </a:r>
            <a:r>
              <a:rPr lang="es-ES" sz="2400" b="1" spc="30" dirty="0">
                <a:latin typeface="+mj-lt"/>
                <a:cs typeface="Arial"/>
              </a:rPr>
              <a:t> </a:t>
            </a:r>
            <a:r>
              <a:rPr lang="es-ES" sz="2400" b="1" spc="-5" dirty="0">
                <a:latin typeface="+mj-lt"/>
                <a:cs typeface="Arial"/>
              </a:rPr>
              <a:t>O</a:t>
            </a:r>
            <a:r>
              <a:rPr lang="es-ES" sz="2400" b="1" spc="-35" dirty="0">
                <a:latin typeface="+mj-lt"/>
                <a:cs typeface="Arial"/>
              </a:rPr>
              <a:t> </a:t>
            </a:r>
            <a:r>
              <a:rPr lang="es-ES" sz="2400" b="1" spc="-5" dirty="0">
                <a:latin typeface="+mj-lt"/>
                <a:cs typeface="Arial"/>
              </a:rPr>
              <a:t>POR CON</a:t>
            </a:r>
            <a:r>
              <a:rPr lang="es-ES" sz="2400" b="1" spc="-185" dirty="0">
                <a:latin typeface="+mj-lt"/>
                <a:cs typeface="Arial"/>
              </a:rPr>
              <a:t>T</a:t>
            </a:r>
            <a:r>
              <a:rPr lang="es-ES" sz="2400" b="1" spc="-5" dirty="0">
                <a:latin typeface="+mj-lt"/>
                <a:cs typeface="Arial"/>
              </a:rPr>
              <a:t>AC</a:t>
            </a:r>
            <a:r>
              <a:rPr lang="es-ES" sz="2400" b="1" spc="-50" dirty="0">
                <a:latin typeface="+mj-lt"/>
                <a:cs typeface="Arial"/>
              </a:rPr>
              <a:t>T</a:t>
            </a:r>
            <a:r>
              <a:rPr lang="es-ES" sz="2400" b="1" spc="-5" dirty="0">
                <a:latin typeface="+mj-lt"/>
                <a:cs typeface="Arial"/>
              </a:rPr>
              <a:t>O </a:t>
            </a:r>
          </a:p>
          <a:p>
            <a:pPr marL="12700" marR="2165350">
              <a:lnSpc>
                <a:spcPts val="2850"/>
              </a:lnSpc>
              <a:spcBef>
                <a:spcPts val="1019"/>
              </a:spcBef>
              <a:buNone/>
              <a:tabLst>
                <a:tab pos="393065" algn="l"/>
                <a:tab pos="1775460" algn="l"/>
                <a:tab pos="2371725" algn="l"/>
                <a:tab pos="2651125" algn="l"/>
                <a:tab pos="2778125" algn="l"/>
                <a:tab pos="3145790" algn="l"/>
                <a:tab pos="3374390" algn="l"/>
                <a:tab pos="3488054" algn="l"/>
                <a:tab pos="4629785" algn="l"/>
                <a:tab pos="5822315" algn="l"/>
                <a:tab pos="6304280" algn="l"/>
              </a:tabLst>
            </a:pPr>
            <a:r>
              <a:rPr lang="es-ES" sz="2400" b="1" spc="-10" dirty="0">
                <a:latin typeface="+mj-lt"/>
                <a:cs typeface="Arial"/>
              </a:rPr>
              <a:t>DIRECTO</a:t>
            </a:r>
            <a:r>
              <a:rPr lang="es-ES" sz="2400" b="1" spc="-15" dirty="0">
                <a:latin typeface="+mj-lt"/>
                <a:cs typeface="Arial"/>
              </a:rPr>
              <a:t> </a:t>
            </a:r>
            <a:r>
              <a:rPr lang="es-ES" sz="2400" b="1" spc="-5" dirty="0">
                <a:latin typeface="+mj-lt"/>
                <a:cs typeface="Arial"/>
              </a:rPr>
              <a:t>ENTRE DOS CUERPOS</a:t>
            </a:r>
            <a:r>
              <a:rPr lang="es-ES" sz="2800" b="1" spc="-5" dirty="0">
                <a:latin typeface="+mj-lt"/>
                <a:cs typeface="Arial"/>
              </a:rPr>
              <a:t>.</a:t>
            </a:r>
            <a:endParaRPr lang="es-ES" sz="2800" dirty="0">
              <a:latin typeface="+mj-lt"/>
              <a:cs typeface="Arial"/>
            </a:endParaRPr>
          </a:p>
          <a:p>
            <a:pPr>
              <a:buClr>
                <a:schemeClr val="accent1"/>
              </a:buClr>
            </a:pPr>
            <a:endParaRPr lang="es-ES" dirty="0"/>
          </a:p>
        </p:txBody>
      </p:sp>
      <p:pic>
        <p:nvPicPr>
          <p:cNvPr id="1027" name="Picture 3" descr="C:\Users\raula\OneDrive\Escritorio\EXTINTORES\IMAGEN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9" y="2143122"/>
            <a:ext cx="3786182" cy="25003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642924"/>
            <a:ext cx="8229600" cy="714380"/>
          </a:xfrm>
        </p:spPr>
        <p:txBody>
          <a:bodyPr>
            <a:normAutofit/>
          </a:bodyPr>
          <a:lstStyle/>
          <a:p>
            <a:r>
              <a:rPr lang="es-AR" sz="3600" b="1" dirty="0">
                <a:solidFill>
                  <a:schemeClr val="accent1"/>
                </a:solidFill>
              </a:rPr>
              <a:t>COMPONETES DE UN EXTINTOR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1357304"/>
            <a:ext cx="9144000" cy="857256"/>
          </a:xfrm>
        </p:spPr>
        <p:txBody>
          <a:bodyPr>
            <a:normAutofit/>
          </a:bodyPr>
          <a:lstStyle/>
          <a:p>
            <a:pPr>
              <a:buNone/>
            </a:pPr>
            <a:endParaRPr lang="es-AR" dirty="0"/>
          </a:p>
          <a:p>
            <a:pPr algn="ctr">
              <a:buNone/>
            </a:pPr>
            <a:endParaRPr lang="es-ES" sz="2800" b="1" spc="-55" dirty="0">
              <a:solidFill>
                <a:schemeClr val="accent1"/>
              </a:solidFill>
            </a:endParaRPr>
          </a:p>
          <a:p>
            <a:pPr algn="ctr">
              <a:buNone/>
            </a:pPr>
            <a:endParaRPr lang="es-ES" sz="2800" b="1" spc="-55" dirty="0">
              <a:solidFill>
                <a:schemeClr val="accent1"/>
              </a:solidFill>
            </a:endParaRPr>
          </a:p>
          <a:p>
            <a:pPr algn="ctr">
              <a:buNone/>
            </a:pPr>
            <a:endParaRPr lang="es-ES" sz="2800" b="1" spc="-55" dirty="0">
              <a:solidFill>
                <a:schemeClr val="accent1"/>
              </a:solidFill>
            </a:endParaRPr>
          </a:p>
          <a:p>
            <a:pPr>
              <a:buNone/>
            </a:pPr>
            <a:endParaRPr lang="es-AR" dirty="0"/>
          </a:p>
          <a:p>
            <a:pPr>
              <a:buNone/>
            </a:pPr>
            <a:endParaRPr lang="es-ES" dirty="0"/>
          </a:p>
        </p:txBody>
      </p:sp>
      <p:pic>
        <p:nvPicPr>
          <p:cNvPr id="7" name="Picture 2" descr="C:\Users\Raúl\Pictures\vlcsnap-2018-08-30-10h12m31s77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285866"/>
            <a:ext cx="9144000" cy="3429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642924"/>
            <a:ext cx="8229600" cy="714380"/>
          </a:xfrm>
        </p:spPr>
        <p:txBody>
          <a:bodyPr>
            <a:normAutofit/>
          </a:bodyPr>
          <a:lstStyle/>
          <a:p>
            <a:r>
              <a:rPr lang="es-AR" sz="3600" b="1" dirty="0">
                <a:solidFill>
                  <a:schemeClr val="accent1"/>
                </a:solidFill>
              </a:rPr>
              <a:t>COMPONETES DE UN EXTINTOR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1357304"/>
            <a:ext cx="9144000" cy="857256"/>
          </a:xfrm>
        </p:spPr>
        <p:txBody>
          <a:bodyPr>
            <a:normAutofit/>
          </a:bodyPr>
          <a:lstStyle/>
          <a:p>
            <a:pPr>
              <a:buNone/>
            </a:pPr>
            <a:endParaRPr lang="es-AR" dirty="0"/>
          </a:p>
          <a:p>
            <a:pPr algn="ctr">
              <a:buNone/>
            </a:pPr>
            <a:endParaRPr lang="es-ES" sz="2800" b="1" spc="-55" dirty="0">
              <a:solidFill>
                <a:schemeClr val="accent1"/>
              </a:solidFill>
            </a:endParaRPr>
          </a:p>
          <a:p>
            <a:pPr algn="ctr">
              <a:buNone/>
            </a:pPr>
            <a:endParaRPr lang="es-ES" sz="2800" b="1" spc="-55" dirty="0">
              <a:solidFill>
                <a:schemeClr val="accent1"/>
              </a:solidFill>
            </a:endParaRPr>
          </a:p>
          <a:p>
            <a:pPr algn="ctr">
              <a:buNone/>
            </a:pPr>
            <a:endParaRPr lang="es-ES" sz="2800" b="1" spc="-55" dirty="0">
              <a:solidFill>
                <a:schemeClr val="accent1"/>
              </a:solidFill>
            </a:endParaRPr>
          </a:p>
          <a:p>
            <a:pPr>
              <a:buNone/>
            </a:pPr>
            <a:endParaRPr lang="es-AR" dirty="0"/>
          </a:p>
          <a:p>
            <a:pPr>
              <a:buNone/>
            </a:pPr>
            <a:endParaRPr lang="es-ES" dirty="0"/>
          </a:p>
        </p:txBody>
      </p:sp>
      <p:pic>
        <p:nvPicPr>
          <p:cNvPr id="5" name="Picture 3" descr="C:\Users\Raúl\Pictures\vlcsnap-2018-08-30-10h12m40s65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285866"/>
            <a:ext cx="9144000" cy="3429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642924"/>
            <a:ext cx="8229600" cy="714380"/>
          </a:xfrm>
        </p:spPr>
        <p:txBody>
          <a:bodyPr>
            <a:normAutofit/>
          </a:bodyPr>
          <a:lstStyle/>
          <a:p>
            <a:r>
              <a:rPr lang="es-AR" sz="3600" b="1" dirty="0">
                <a:solidFill>
                  <a:schemeClr val="accent1"/>
                </a:solidFill>
              </a:rPr>
              <a:t>COMPONETES DE UN EXTINTOR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1357304"/>
            <a:ext cx="9144000" cy="857256"/>
          </a:xfrm>
        </p:spPr>
        <p:txBody>
          <a:bodyPr>
            <a:normAutofit/>
          </a:bodyPr>
          <a:lstStyle/>
          <a:p>
            <a:pPr>
              <a:buNone/>
            </a:pPr>
            <a:endParaRPr lang="es-AR" dirty="0"/>
          </a:p>
          <a:p>
            <a:pPr algn="ctr">
              <a:buNone/>
            </a:pPr>
            <a:endParaRPr lang="es-ES" sz="2800" b="1" spc="-55" dirty="0">
              <a:solidFill>
                <a:schemeClr val="accent1"/>
              </a:solidFill>
            </a:endParaRPr>
          </a:p>
          <a:p>
            <a:pPr algn="ctr">
              <a:buNone/>
            </a:pPr>
            <a:endParaRPr lang="es-ES" sz="2800" b="1" spc="-55" dirty="0">
              <a:solidFill>
                <a:schemeClr val="accent1"/>
              </a:solidFill>
            </a:endParaRPr>
          </a:p>
          <a:p>
            <a:pPr algn="ctr">
              <a:buNone/>
            </a:pPr>
            <a:endParaRPr lang="es-ES" sz="2800" b="1" spc="-55" dirty="0">
              <a:solidFill>
                <a:schemeClr val="accent1"/>
              </a:solidFill>
            </a:endParaRPr>
          </a:p>
          <a:p>
            <a:pPr>
              <a:buNone/>
            </a:pPr>
            <a:endParaRPr lang="es-AR" dirty="0"/>
          </a:p>
          <a:p>
            <a:pPr>
              <a:buNone/>
            </a:pPr>
            <a:endParaRPr lang="es-ES" dirty="0"/>
          </a:p>
        </p:txBody>
      </p:sp>
      <p:pic>
        <p:nvPicPr>
          <p:cNvPr id="6" name="Picture 2" descr="C:\Users\Raúl\Pictures\vlcsnap-2018-08-30-10h12m53s38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357304"/>
            <a:ext cx="9144000" cy="33575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642924"/>
            <a:ext cx="8229600" cy="714380"/>
          </a:xfrm>
        </p:spPr>
        <p:txBody>
          <a:bodyPr>
            <a:normAutofit/>
          </a:bodyPr>
          <a:lstStyle/>
          <a:p>
            <a:r>
              <a:rPr lang="es-AR" sz="3600" b="1" dirty="0">
                <a:solidFill>
                  <a:schemeClr val="accent1"/>
                </a:solidFill>
              </a:rPr>
              <a:t>COMPONETES DE UN EXTINTOR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1357304"/>
            <a:ext cx="9144000" cy="857256"/>
          </a:xfrm>
        </p:spPr>
        <p:txBody>
          <a:bodyPr>
            <a:normAutofit/>
          </a:bodyPr>
          <a:lstStyle/>
          <a:p>
            <a:pPr>
              <a:buNone/>
            </a:pPr>
            <a:endParaRPr lang="es-AR" dirty="0"/>
          </a:p>
          <a:p>
            <a:pPr algn="ctr">
              <a:buNone/>
            </a:pPr>
            <a:endParaRPr lang="es-ES" sz="2800" b="1" spc="-55" dirty="0">
              <a:solidFill>
                <a:schemeClr val="accent1"/>
              </a:solidFill>
            </a:endParaRPr>
          </a:p>
          <a:p>
            <a:pPr algn="ctr">
              <a:buNone/>
            </a:pPr>
            <a:endParaRPr lang="es-ES" sz="2800" b="1" spc="-55" dirty="0">
              <a:solidFill>
                <a:schemeClr val="accent1"/>
              </a:solidFill>
            </a:endParaRPr>
          </a:p>
          <a:p>
            <a:pPr algn="ctr">
              <a:buNone/>
            </a:pPr>
            <a:endParaRPr lang="es-ES" sz="2800" b="1" spc="-55" dirty="0">
              <a:solidFill>
                <a:schemeClr val="accent1"/>
              </a:solidFill>
            </a:endParaRPr>
          </a:p>
          <a:p>
            <a:pPr>
              <a:buNone/>
            </a:pPr>
            <a:endParaRPr lang="es-AR" dirty="0"/>
          </a:p>
          <a:p>
            <a:pPr>
              <a:buNone/>
            </a:pPr>
            <a:endParaRPr lang="es-ES" dirty="0"/>
          </a:p>
        </p:txBody>
      </p:sp>
      <p:pic>
        <p:nvPicPr>
          <p:cNvPr id="5" name="Picture 2" descr="C:\Users\Raúl\Pictures\vlcsnap-2018-08-30-10h13m20s93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214428"/>
            <a:ext cx="9144000" cy="35004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642924"/>
            <a:ext cx="8229600" cy="714380"/>
          </a:xfrm>
        </p:spPr>
        <p:txBody>
          <a:bodyPr>
            <a:normAutofit/>
          </a:bodyPr>
          <a:lstStyle/>
          <a:p>
            <a:r>
              <a:rPr lang="es-AR" sz="3600" b="1" dirty="0">
                <a:solidFill>
                  <a:schemeClr val="accent1"/>
                </a:solidFill>
              </a:rPr>
              <a:t>COMPONETES DE UN EXTINTOR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1357304"/>
            <a:ext cx="9144000" cy="857256"/>
          </a:xfrm>
        </p:spPr>
        <p:txBody>
          <a:bodyPr>
            <a:normAutofit/>
          </a:bodyPr>
          <a:lstStyle/>
          <a:p>
            <a:pPr>
              <a:buNone/>
            </a:pPr>
            <a:endParaRPr lang="es-AR" dirty="0"/>
          </a:p>
          <a:p>
            <a:pPr algn="ctr">
              <a:buNone/>
            </a:pPr>
            <a:endParaRPr lang="es-ES" sz="2800" b="1" spc="-55" dirty="0">
              <a:solidFill>
                <a:schemeClr val="accent1"/>
              </a:solidFill>
            </a:endParaRPr>
          </a:p>
          <a:p>
            <a:pPr algn="ctr">
              <a:buNone/>
            </a:pPr>
            <a:endParaRPr lang="es-ES" sz="2800" b="1" spc="-55" dirty="0">
              <a:solidFill>
                <a:schemeClr val="accent1"/>
              </a:solidFill>
            </a:endParaRPr>
          </a:p>
          <a:p>
            <a:pPr algn="ctr">
              <a:buNone/>
            </a:pPr>
            <a:endParaRPr lang="es-ES" sz="2800" b="1" spc="-55" dirty="0">
              <a:solidFill>
                <a:schemeClr val="accent1"/>
              </a:solidFill>
            </a:endParaRPr>
          </a:p>
          <a:p>
            <a:pPr>
              <a:buNone/>
            </a:pPr>
            <a:endParaRPr lang="es-AR" dirty="0"/>
          </a:p>
          <a:p>
            <a:pPr>
              <a:buNone/>
            </a:pPr>
            <a:endParaRPr lang="es-ES" dirty="0"/>
          </a:p>
        </p:txBody>
      </p:sp>
      <p:pic>
        <p:nvPicPr>
          <p:cNvPr id="6" name="Picture 2" descr="C:\Users\Raúl\Pictures\vlcsnap-2018-08-30-10h13m35s32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57304"/>
            <a:ext cx="9144000" cy="33575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642924"/>
            <a:ext cx="8229600" cy="714380"/>
          </a:xfrm>
        </p:spPr>
        <p:txBody>
          <a:bodyPr>
            <a:normAutofit/>
          </a:bodyPr>
          <a:lstStyle/>
          <a:p>
            <a:r>
              <a:rPr lang="es-AR" sz="3600" b="1" dirty="0">
                <a:solidFill>
                  <a:schemeClr val="accent1"/>
                </a:solidFill>
              </a:rPr>
              <a:t>COMPONETES DE UN EXTINTOR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1357304"/>
            <a:ext cx="9144000" cy="857256"/>
          </a:xfrm>
        </p:spPr>
        <p:txBody>
          <a:bodyPr>
            <a:normAutofit/>
          </a:bodyPr>
          <a:lstStyle/>
          <a:p>
            <a:pPr>
              <a:buNone/>
            </a:pPr>
            <a:endParaRPr lang="es-AR" dirty="0"/>
          </a:p>
          <a:p>
            <a:pPr algn="ctr">
              <a:buNone/>
            </a:pPr>
            <a:endParaRPr lang="es-ES" sz="2800" b="1" spc="-55" dirty="0">
              <a:solidFill>
                <a:schemeClr val="accent1"/>
              </a:solidFill>
            </a:endParaRPr>
          </a:p>
          <a:p>
            <a:pPr algn="ctr">
              <a:buNone/>
            </a:pPr>
            <a:endParaRPr lang="es-ES" sz="2800" b="1" spc="-55" dirty="0">
              <a:solidFill>
                <a:schemeClr val="accent1"/>
              </a:solidFill>
            </a:endParaRPr>
          </a:p>
          <a:p>
            <a:pPr algn="ctr">
              <a:buNone/>
            </a:pPr>
            <a:endParaRPr lang="es-ES" sz="2800" b="1" spc="-55" dirty="0">
              <a:solidFill>
                <a:schemeClr val="accent1"/>
              </a:solidFill>
            </a:endParaRPr>
          </a:p>
          <a:p>
            <a:pPr>
              <a:buNone/>
            </a:pPr>
            <a:endParaRPr lang="es-AR" dirty="0"/>
          </a:p>
          <a:p>
            <a:pPr>
              <a:buNone/>
            </a:pPr>
            <a:endParaRPr lang="es-ES" dirty="0"/>
          </a:p>
        </p:txBody>
      </p:sp>
      <p:pic>
        <p:nvPicPr>
          <p:cNvPr id="5" name="Picture 2" descr="C:\Users\Raúl\Pictures\vlcsnap-2018-08-30-10h13m59s03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357304"/>
            <a:ext cx="9144000" cy="33575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71485"/>
            <a:ext cx="8229600" cy="928695"/>
          </a:xfrm>
        </p:spPr>
        <p:txBody>
          <a:bodyPr>
            <a:normAutofit/>
          </a:bodyPr>
          <a:lstStyle/>
          <a:p>
            <a:r>
              <a:rPr lang="es-AR" sz="3600" b="1" dirty="0">
                <a:solidFill>
                  <a:schemeClr val="accent1"/>
                </a:solidFill>
              </a:rPr>
              <a:t>TU SEGURIDAD ES LO MAS IMPORTANTE</a:t>
            </a:r>
            <a:endParaRPr lang="es-ES" sz="3600" b="1" dirty="0">
              <a:solidFill>
                <a:schemeClr val="accent1"/>
              </a:solidFill>
            </a:endParaRPr>
          </a:p>
        </p:txBody>
      </p:sp>
      <p:pic>
        <p:nvPicPr>
          <p:cNvPr id="20484" name="Picture 4" descr="C:\Users\raula\OneDrive\Escritorio\EXTINTORES\Captura de pantalla 2024-05-22 22275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357304"/>
            <a:ext cx="9144000" cy="33680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1026" name="Picture 2" descr="C:\Users\raula\OneDrive\Escritorio\EXTINTORES\principio de incendio oficin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71552"/>
            <a:ext cx="9144000" cy="36433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4" name="Picture 2" descr="C:\Users\raula\OneDrive\Escritorio\EXTINTORES\incendi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71552"/>
            <a:ext cx="9144000" cy="36433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2" descr="C:\Users\raula\OneDrive\Escritorio\EXTINTORES\incendio con bomberos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200150"/>
            <a:ext cx="9144000" cy="35147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500048"/>
            <a:ext cx="9144000" cy="928694"/>
          </a:xfrm>
        </p:spPr>
        <p:txBody>
          <a:bodyPr>
            <a:normAutofit/>
          </a:bodyPr>
          <a:lstStyle/>
          <a:p>
            <a:r>
              <a:rPr lang="es-MX" sz="3600" b="1" spc="-5" dirty="0">
                <a:solidFill>
                  <a:schemeClr val="accent1"/>
                </a:solidFill>
              </a:rPr>
              <a:t>FORMAS DE PRO</a:t>
            </a:r>
            <a:r>
              <a:rPr lang="es-MX" sz="3600" b="1" spc="-275" dirty="0">
                <a:solidFill>
                  <a:schemeClr val="accent1"/>
                </a:solidFill>
              </a:rPr>
              <a:t>P</a:t>
            </a:r>
            <a:r>
              <a:rPr lang="es-MX" sz="3600" b="1" spc="-5" dirty="0">
                <a:solidFill>
                  <a:schemeClr val="accent1"/>
                </a:solidFill>
              </a:rPr>
              <a:t>AGACIÓN DEL CALOR</a:t>
            </a:r>
            <a:endParaRPr lang="es-ES" sz="3600" b="1" dirty="0">
              <a:solidFill>
                <a:schemeClr val="accent1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357304"/>
            <a:ext cx="8686800" cy="3237318"/>
          </a:xfrm>
        </p:spPr>
        <p:txBody>
          <a:bodyPr/>
          <a:lstStyle/>
          <a:p>
            <a:pPr>
              <a:buClr>
                <a:schemeClr val="accent1"/>
              </a:buClr>
              <a:buNone/>
            </a:pPr>
            <a:r>
              <a:rPr lang="es-ES" sz="3200" b="1" dirty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CONVECCION</a:t>
            </a:r>
          </a:p>
          <a:p>
            <a:pPr>
              <a:buClr>
                <a:schemeClr val="accent1"/>
              </a:buClr>
            </a:pPr>
            <a:r>
              <a:rPr lang="es-MX" sz="2400" b="1" spc="-5" dirty="0">
                <a:latin typeface="+mj-lt"/>
                <a:cs typeface="Arial"/>
              </a:rPr>
              <a:t>TRANSMISION DEL CALOR A TRAVEZ  DEL AIRE EN MOVIMIENTO</a:t>
            </a:r>
            <a:endParaRPr lang="es-ES" sz="2400" dirty="0">
              <a:latin typeface="+mj-lt"/>
            </a:endParaRPr>
          </a:p>
        </p:txBody>
      </p:sp>
      <p:sp>
        <p:nvSpPr>
          <p:cNvPr id="4" name="object 17"/>
          <p:cNvSpPr/>
          <p:nvPr/>
        </p:nvSpPr>
        <p:spPr>
          <a:xfrm>
            <a:off x="642910" y="2500312"/>
            <a:ext cx="3786214" cy="221457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6"/>
          <p:cNvSpPr/>
          <p:nvPr/>
        </p:nvSpPr>
        <p:spPr>
          <a:xfrm>
            <a:off x="5143504" y="2500312"/>
            <a:ext cx="2952921" cy="20002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428609"/>
            <a:ext cx="9144000" cy="1071571"/>
          </a:xfrm>
        </p:spPr>
        <p:txBody>
          <a:bodyPr>
            <a:normAutofit/>
          </a:bodyPr>
          <a:lstStyle/>
          <a:p>
            <a:r>
              <a:rPr lang="es-AR" sz="3600" b="1" dirty="0">
                <a:solidFill>
                  <a:schemeClr val="accent1"/>
                </a:solidFill>
              </a:rPr>
              <a:t>PASOS PARA UTILIZAR UN EXTINTOR</a:t>
            </a:r>
            <a:endParaRPr lang="es-ES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4" name="Picture 2" descr="C:\Users\Raúl\Pictures\vlcsnap-2018-08-30-10h33m04s10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" y="1714494"/>
            <a:ext cx="9143999" cy="30003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428609"/>
            <a:ext cx="9144000" cy="1071571"/>
          </a:xfrm>
        </p:spPr>
        <p:txBody>
          <a:bodyPr>
            <a:normAutofit/>
          </a:bodyPr>
          <a:lstStyle/>
          <a:p>
            <a:r>
              <a:rPr lang="es-AR" sz="3600" b="1" dirty="0">
                <a:solidFill>
                  <a:schemeClr val="accent1"/>
                </a:solidFill>
              </a:rPr>
              <a:t>PASOS PARA UTILIZAR UN EXTINTOR</a:t>
            </a:r>
            <a:endParaRPr lang="es-ES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4" name="Picture 2" descr="C:\Users\raula\OneDrive\Escritorio\EXTINTORES\1429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214428"/>
            <a:ext cx="4071966" cy="1746650"/>
          </a:xfrm>
          <a:prstGeom prst="rect">
            <a:avLst/>
          </a:prstGeom>
          <a:noFill/>
        </p:spPr>
      </p:pic>
      <p:pic>
        <p:nvPicPr>
          <p:cNvPr id="5" name="Picture 3" descr="C:\Users\raula\OneDrive\Escritorio\EXTINTORES\Blocked_Fire_Extinguishers_6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214428"/>
            <a:ext cx="4000528" cy="1714512"/>
          </a:xfrm>
          <a:prstGeom prst="rect">
            <a:avLst/>
          </a:prstGeom>
          <a:noFill/>
        </p:spPr>
      </p:pic>
      <p:pic>
        <p:nvPicPr>
          <p:cNvPr id="6" name="Picture 4" descr="C:\Users\raula\OneDrive\Escritorio\EXTINTORES\IMG_17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071816"/>
            <a:ext cx="4071966" cy="1660934"/>
          </a:xfrm>
          <a:prstGeom prst="rect">
            <a:avLst/>
          </a:prstGeom>
          <a:noFill/>
        </p:spPr>
      </p:pic>
      <p:pic>
        <p:nvPicPr>
          <p:cNvPr id="7" name="Picture 5" descr="C:\Users\raula\OneDrive\Escritorio\EXTINTORES\97959995_2886372994811072_8835574702350008320_n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3071816"/>
            <a:ext cx="4000528" cy="16430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428609"/>
            <a:ext cx="9144000" cy="1071571"/>
          </a:xfrm>
        </p:spPr>
        <p:txBody>
          <a:bodyPr>
            <a:normAutofit/>
          </a:bodyPr>
          <a:lstStyle/>
          <a:p>
            <a:r>
              <a:rPr lang="es-AR" sz="3600" b="1" dirty="0">
                <a:solidFill>
                  <a:schemeClr val="accent1"/>
                </a:solidFill>
              </a:rPr>
              <a:t>PASOS PARA UTILIZAR UN EXTINTOR</a:t>
            </a:r>
            <a:endParaRPr lang="es-ES" sz="3600" dirty="0"/>
          </a:p>
        </p:txBody>
      </p:sp>
      <p:pic>
        <p:nvPicPr>
          <p:cNvPr id="4" name="Picture 3" descr="C:\Users\Raúl\Pictures\vlcsnap-2018-08-30-10h33m18s132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200150"/>
            <a:ext cx="9144000" cy="35147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428609"/>
            <a:ext cx="9144000" cy="1071571"/>
          </a:xfrm>
        </p:spPr>
        <p:txBody>
          <a:bodyPr>
            <a:normAutofit/>
          </a:bodyPr>
          <a:lstStyle/>
          <a:p>
            <a:r>
              <a:rPr lang="es-AR" sz="3600" b="1" dirty="0">
                <a:solidFill>
                  <a:schemeClr val="accent1"/>
                </a:solidFill>
              </a:rPr>
              <a:t>PASOS PARA UTILIZAR UN EXTINTOR</a:t>
            </a:r>
            <a:endParaRPr lang="es-ES" sz="3600" dirty="0"/>
          </a:p>
        </p:txBody>
      </p:sp>
      <p:pic>
        <p:nvPicPr>
          <p:cNvPr id="4" name="Picture 2" descr="C:\Users\Raúl\Pictures\vlcsnap-2018-08-30-10h33m31s779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200150"/>
            <a:ext cx="9144000" cy="35147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428609"/>
            <a:ext cx="9144000" cy="1071571"/>
          </a:xfrm>
        </p:spPr>
        <p:txBody>
          <a:bodyPr>
            <a:normAutofit/>
          </a:bodyPr>
          <a:lstStyle/>
          <a:p>
            <a:r>
              <a:rPr lang="es-AR" sz="3600" b="1" dirty="0">
                <a:solidFill>
                  <a:schemeClr val="accent1"/>
                </a:solidFill>
              </a:rPr>
              <a:t>PASOS PARA UTILIZAR UN EXTINTOR</a:t>
            </a:r>
            <a:endParaRPr lang="es-ES" sz="3600" dirty="0"/>
          </a:p>
        </p:txBody>
      </p:sp>
      <p:pic>
        <p:nvPicPr>
          <p:cNvPr id="4" name="Picture 2" descr="C:\Users\Raúl\Pictures\vlcsnap-2018-08-30-10h33m57s029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200150"/>
            <a:ext cx="9144000" cy="35147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428609"/>
            <a:ext cx="9144000" cy="1071571"/>
          </a:xfrm>
        </p:spPr>
        <p:txBody>
          <a:bodyPr>
            <a:normAutofit/>
          </a:bodyPr>
          <a:lstStyle/>
          <a:p>
            <a:r>
              <a:rPr lang="es-AR" sz="3600" b="1" dirty="0">
                <a:solidFill>
                  <a:schemeClr val="accent1"/>
                </a:solidFill>
              </a:rPr>
              <a:t>PASOS PARA UTILIZAR UN EXTINTOR</a:t>
            </a:r>
            <a:endParaRPr lang="es-ES" sz="3600" dirty="0"/>
          </a:p>
        </p:txBody>
      </p:sp>
      <p:pic>
        <p:nvPicPr>
          <p:cNvPr id="4" name="Picture 2" descr="C:\Users\Raúl\Pictures\vlcsnap-2018-08-30-10h34m51s026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200150"/>
            <a:ext cx="9144000" cy="35147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428609"/>
            <a:ext cx="9144000" cy="1071571"/>
          </a:xfrm>
        </p:spPr>
        <p:txBody>
          <a:bodyPr>
            <a:normAutofit/>
          </a:bodyPr>
          <a:lstStyle/>
          <a:p>
            <a:r>
              <a:rPr lang="es-AR" sz="3600" b="1" dirty="0">
                <a:solidFill>
                  <a:schemeClr val="accent1"/>
                </a:solidFill>
              </a:rPr>
              <a:t>PASOS PARA UTILIZAR UN EXTINTOR</a:t>
            </a:r>
            <a:endParaRPr lang="es-ES" sz="3600" dirty="0"/>
          </a:p>
        </p:txBody>
      </p:sp>
      <p:pic>
        <p:nvPicPr>
          <p:cNvPr id="4" name="Picture 2" descr="C:\Users\Raúl\Pictures\vlcsnap-2018-08-30-10h20m03s865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200150"/>
            <a:ext cx="9144000" cy="35147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428609"/>
            <a:ext cx="9144000" cy="1071571"/>
          </a:xfrm>
        </p:spPr>
        <p:txBody>
          <a:bodyPr>
            <a:normAutofit/>
          </a:bodyPr>
          <a:lstStyle/>
          <a:p>
            <a:r>
              <a:rPr lang="es-AR" sz="3600" b="1" dirty="0">
                <a:solidFill>
                  <a:schemeClr val="accent1"/>
                </a:solidFill>
              </a:rPr>
              <a:t>PASOS PARA UTILIZAR UN EXTINTOR</a:t>
            </a:r>
            <a:endParaRPr lang="es-ES" sz="3600" dirty="0"/>
          </a:p>
        </p:txBody>
      </p:sp>
      <p:pic>
        <p:nvPicPr>
          <p:cNvPr id="4" name="Picture 2" descr="C:\Users\Raúl\Pictures\vlcsnap-2018-08-30-10h21m31s499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200150"/>
            <a:ext cx="9144000" cy="35147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428609"/>
            <a:ext cx="9144000" cy="1071571"/>
          </a:xfrm>
        </p:spPr>
        <p:txBody>
          <a:bodyPr>
            <a:normAutofit/>
          </a:bodyPr>
          <a:lstStyle/>
          <a:p>
            <a:r>
              <a:rPr lang="es-AR" sz="3600" b="1" dirty="0">
                <a:solidFill>
                  <a:schemeClr val="accent1"/>
                </a:solidFill>
              </a:rPr>
              <a:t>PASOS PARA UTILIZAR UN EXTINTOR</a:t>
            </a:r>
            <a:endParaRPr lang="es-ES" sz="3600" dirty="0"/>
          </a:p>
        </p:txBody>
      </p:sp>
      <p:pic>
        <p:nvPicPr>
          <p:cNvPr id="6" name="Picture 2" descr="C:\Users\Raúl\Pictures\vlcsnap-2018-08-30-21h25m03s406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200150"/>
            <a:ext cx="9144000" cy="35147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428609"/>
            <a:ext cx="9144000" cy="1071571"/>
          </a:xfrm>
        </p:spPr>
        <p:txBody>
          <a:bodyPr>
            <a:normAutofit/>
          </a:bodyPr>
          <a:lstStyle/>
          <a:p>
            <a:r>
              <a:rPr lang="es-AR" sz="3600" b="1" dirty="0">
                <a:solidFill>
                  <a:schemeClr val="accent1"/>
                </a:solidFill>
              </a:rPr>
              <a:t>PASOS PARA UTILIZAR UN EXTINTOR</a:t>
            </a:r>
            <a:endParaRPr lang="es-ES" sz="3600" dirty="0"/>
          </a:p>
        </p:txBody>
      </p:sp>
      <p:pic>
        <p:nvPicPr>
          <p:cNvPr id="4" name="Picture 3" descr="C:\Users\Raúl\Pictures\vlcsnap-2018-08-30-21h25m31s067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200150"/>
            <a:ext cx="9144000" cy="35147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500048"/>
            <a:ext cx="9144000" cy="857250"/>
          </a:xfrm>
        </p:spPr>
        <p:txBody>
          <a:bodyPr>
            <a:normAutofit/>
          </a:bodyPr>
          <a:lstStyle/>
          <a:p>
            <a:r>
              <a:rPr lang="es-MX" sz="3600" b="1" spc="-5" dirty="0">
                <a:solidFill>
                  <a:schemeClr val="accent1"/>
                </a:solidFill>
              </a:rPr>
              <a:t>FORMAS DE PRO</a:t>
            </a:r>
            <a:r>
              <a:rPr lang="es-MX" sz="3600" b="1" spc="-275" dirty="0">
                <a:solidFill>
                  <a:schemeClr val="accent1"/>
                </a:solidFill>
              </a:rPr>
              <a:t>P</a:t>
            </a:r>
            <a:r>
              <a:rPr lang="es-MX" sz="3600" b="1" spc="-5" dirty="0">
                <a:solidFill>
                  <a:schemeClr val="accent1"/>
                </a:solidFill>
              </a:rPr>
              <a:t>AGACION DEL  CALOR</a:t>
            </a:r>
            <a:endParaRPr lang="es-ES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200151"/>
            <a:ext cx="8615394" cy="3394472"/>
          </a:xfrm>
        </p:spPr>
        <p:txBody>
          <a:bodyPr/>
          <a:lstStyle/>
          <a:p>
            <a:pPr>
              <a:buClr>
                <a:schemeClr val="accent1"/>
              </a:buClr>
              <a:buNone/>
            </a:pPr>
            <a:r>
              <a:rPr lang="es-ES" sz="3200" b="1" dirty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RADIACION</a:t>
            </a:r>
          </a:p>
          <a:p>
            <a:pPr>
              <a:buClr>
                <a:schemeClr val="accent1"/>
              </a:buClr>
            </a:pPr>
            <a:r>
              <a:rPr lang="es-MX" sz="2400" b="1" spc="-5" dirty="0">
                <a:solidFill>
                  <a:srgbClr val="002060"/>
                </a:solidFill>
                <a:latin typeface="+mj-lt"/>
                <a:cs typeface="Arial"/>
              </a:rPr>
              <a:t>TRANSMISIÓN DEL CALOR A TRAVÉS DE LAS ONDAS ELECTROMAGNÉTICAS, SIENDO ABSORBIDO POR LOS CUERPOS OPACOS</a:t>
            </a:r>
            <a:endParaRPr lang="es-ES" sz="2400" dirty="0">
              <a:latin typeface="+mj-lt"/>
            </a:endParaRPr>
          </a:p>
        </p:txBody>
      </p:sp>
      <p:sp>
        <p:nvSpPr>
          <p:cNvPr id="4" name="object 9"/>
          <p:cNvSpPr/>
          <p:nvPr/>
        </p:nvSpPr>
        <p:spPr>
          <a:xfrm>
            <a:off x="428596" y="2928940"/>
            <a:ext cx="3911174" cy="1766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3"/>
          <p:cNvSpPr/>
          <p:nvPr/>
        </p:nvSpPr>
        <p:spPr>
          <a:xfrm>
            <a:off x="4714876" y="2643188"/>
            <a:ext cx="3214710" cy="201812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428609"/>
            <a:ext cx="9144000" cy="1071571"/>
          </a:xfrm>
        </p:spPr>
        <p:txBody>
          <a:bodyPr>
            <a:normAutofit/>
          </a:bodyPr>
          <a:lstStyle/>
          <a:p>
            <a:r>
              <a:rPr lang="es-AR" sz="3600" b="1" dirty="0">
                <a:solidFill>
                  <a:schemeClr val="accent1"/>
                </a:solidFill>
              </a:rPr>
              <a:t>PASOS PARA UTILIZAR UN EXTINTOR</a:t>
            </a:r>
            <a:endParaRPr lang="es-ES" sz="3600" dirty="0"/>
          </a:p>
        </p:txBody>
      </p:sp>
      <p:pic>
        <p:nvPicPr>
          <p:cNvPr id="4" name="Picture 2" descr="C:\Users\Raúl\Pictures\vlcsnap-2018-08-30-21h25m42s704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200150"/>
            <a:ext cx="9144000" cy="35147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428609"/>
            <a:ext cx="9144000" cy="1071571"/>
          </a:xfrm>
        </p:spPr>
        <p:txBody>
          <a:bodyPr>
            <a:normAutofit/>
          </a:bodyPr>
          <a:lstStyle/>
          <a:p>
            <a:r>
              <a:rPr lang="es-AR" sz="3600" b="1" dirty="0">
                <a:solidFill>
                  <a:schemeClr val="accent1"/>
                </a:solidFill>
              </a:rPr>
              <a:t>PASOS PARA UTILIZAR UN EXTINTOR</a:t>
            </a:r>
            <a:endParaRPr lang="es-ES" sz="3600" dirty="0"/>
          </a:p>
        </p:txBody>
      </p:sp>
      <p:pic>
        <p:nvPicPr>
          <p:cNvPr id="4" name="Picture 2" descr="C:\Users\Raúl\Pictures\vlcsnap-2018-08-30-21h26m08s853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200150"/>
            <a:ext cx="9144000" cy="35147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428609"/>
            <a:ext cx="9144000" cy="1071571"/>
          </a:xfrm>
        </p:spPr>
        <p:txBody>
          <a:bodyPr>
            <a:normAutofit/>
          </a:bodyPr>
          <a:lstStyle/>
          <a:p>
            <a:r>
              <a:rPr lang="es-AR" sz="3600" b="1" dirty="0">
                <a:solidFill>
                  <a:schemeClr val="accent1"/>
                </a:solidFill>
              </a:rPr>
              <a:t>PASOS PARA UTILIZAR UN EXTINTOR</a:t>
            </a:r>
            <a:endParaRPr lang="es-ES" sz="3600" dirty="0"/>
          </a:p>
        </p:txBody>
      </p:sp>
      <p:pic>
        <p:nvPicPr>
          <p:cNvPr id="4" name="Picture 2" descr="C:\Users\Raúl\Pictures\vlcsnap-2018-08-30-21h26m34s208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200150"/>
            <a:ext cx="9144000" cy="35147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2">
            <a:extLst>
              <a:ext uri="{FF2B5EF4-FFF2-40B4-BE49-F238E27FC236}">
                <a16:creationId xmlns:a16="http://schemas.microsoft.com/office/drawing/2014/main" id="{314CEDC7-0A81-4ACA-A659-FC842AC366DF}"/>
              </a:ext>
            </a:extLst>
          </p:cNvPr>
          <p:cNvSpPr txBox="1"/>
          <p:nvPr/>
        </p:nvSpPr>
        <p:spPr>
          <a:xfrm>
            <a:off x="2179119" y="1994669"/>
            <a:ext cx="4852232" cy="786573"/>
          </a:xfrm>
          <a:prstGeom prst="rect">
            <a:avLst/>
          </a:prstGeom>
          <a:noFill/>
        </p:spPr>
        <p:txBody>
          <a:bodyPr wrap="square" lIns="77925" tIns="38963" rIns="77925" bIns="38963" rtlCol="0">
            <a:spAutoFit/>
          </a:bodyPr>
          <a:lstStyle/>
          <a:p>
            <a:pPr algn="ctr"/>
            <a:r>
              <a:rPr lang="es-ES" sz="4600" dirty="0">
                <a:solidFill>
                  <a:schemeClr val="accent1"/>
                </a:solidFill>
              </a:rPr>
              <a:t>Muchas gracias</a:t>
            </a:r>
          </a:p>
        </p:txBody>
      </p:sp>
    </p:spTree>
    <p:extLst>
      <p:ext uri="{BB962C8B-B14F-4D97-AF65-F5344CB8AC3E}">
        <p14:creationId xmlns:p14="http://schemas.microsoft.com/office/powerpoint/2010/main" val="42051976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71485"/>
            <a:ext cx="8229600" cy="1214447"/>
          </a:xfrm>
        </p:spPr>
        <p:txBody>
          <a:bodyPr>
            <a:normAutofit fontScale="90000"/>
          </a:bodyPr>
          <a:lstStyle/>
          <a:p>
            <a:r>
              <a:rPr lang="es-AR" sz="4000" b="1" kern="10" dirty="0">
                <a:solidFill>
                  <a:schemeClr val="accent1"/>
                </a:solidFill>
              </a:rPr>
              <a:t>TRIANGUL</a:t>
            </a:r>
            <a:r>
              <a:rPr lang="es-AR" sz="4000" b="1" kern="10" dirty="0">
                <a:solidFill>
                  <a:schemeClr val="accent1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</a:rPr>
              <a:t>O DEL FUEGO</a:t>
            </a:r>
            <a:br>
              <a:rPr lang="es-AR" sz="4000" b="1" kern="10" dirty="0">
                <a:solidFill>
                  <a:srgbClr val="D2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 Rounded MT Bold" pitchFamily="34" charset="0"/>
              </a:rPr>
            </a:b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200151"/>
            <a:ext cx="4543428" cy="3394472"/>
          </a:xfrm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</a:pPr>
            <a:endParaRPr lang="es-CR" sz="2400" b="1" dirty="0">
              <a:solidFill>
                <a:srgbClr val="002060"/>
              </a:solidFill>
              <a:latin typeface="+mj-lt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</a:pPr>
            <a:r>
              <a:rPr lang="es-CR" sz="2400" b="1" dirty="0">
                <a:latin typeface="+mj-lt"/>
              </a:rPr>
              <a:t>Un Fuego es sinónimo de combustión.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</a:pPr>
            <a:r>
              <a:rPr lang="es-CR" sz="2400" b="1" dirty="0">
                <a:latin typeface="+mj-lt"/>
              </a:rPr>
              <a:t>Solo puede iniciarse si hay combustible, suficiente oxígeno y una determinada cantidad de calor</a:t>
            </a:r>
          </a:p>
          <a:p>
            <a:pPr>
              <a:buClr>
                <a:schemeClr val="accent1"/>
              </a:buClr>
              <a:buNone/>
            </a:pPr>
            <a:endParaRPr lang="es-ES" dirty="0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000760" y="1785932"/>
          <a:ext cx="2103438" cy="2339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2" imgW="1543680" imgH="3062880" progId="">
                  <p:embed/>
                </p:oleObj>
              </mc:Choice>
              <mc:Fallback>
                <p:oleObj name="CorelDRAW" r:id="rId2" imgW="1543680" imgH="306288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0760" y="1785932"/>
                        <a:ext cx="2103438" cy="2339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AutoShape 5"/>
          <p:cNvSpPr>
            <a:spLocks noChangeArrowheads="1"/>
          </p:cNvSpPr>
          <p:nvPr/>
        </p:nvSpPr>
        <p:spPr bwMode="auto">
          <a:xfrm flipV="1">
            <a:off x="5163017" y="4071948"/>
            <a:ext cx="3980983" cy="416987"/>
          </a:xfrm>
          <a:custGeom>
            <a:avLst/>
            <a:gdLst>
              <a:gd name="G0" fmla="+- 3769 0 0"/>
              <a:gd name="G1" fmla="+- 21600 0 3769"/>
              <a:gd name="G2" fmla="*/ 3769 1 2"/>
              <a:gd name="G3" fmla="+- 21600 0 G2"/>
              <a:gd name="G4" fmla="+/ 3769 21600 2"/>
              <a:gd name="G5" fmla="+/ G1 0 2"/>
              <a:gd name="G6" fmla="*/ 21600 21600 3769"/>
              <a:gd name="G7" fmla="*/ G6 1 2"/>
              <a:gd name="G8" fmla="+- 21600 0 G7"/>
              <a:gd name="G9" fmla="*/ 21600 1 2"/>
              <a:gd name="G10" fmla="+- 3769 0 G9"/>
              <a:gd name="G11" fmla="?: G10 G8 0"/>
              <a:gd name="G12" fmla="?: G10 G7 21600"/>
              <a:gd name="T0" fmla="*/ 19715 w 21600"/>
              <a:gd name="T1" fmla="*/ 10800 h 21600"/>
              <a:gd name="T2" fmla="*/ 10800 w 21600"/>
              <a:gd name="T3" fmla="*/ 21600 h 21600"/>
              <a:gd name="T4" fmla="*/ 1885 w 21600"/>
              <a:gd name="T5" fmla="*/ 10800 h 21600"/>
              <a:gd name="T6" fmla="*/ 10800 w 21600"/>
              <a:gd name="T7" fmla="*/ 0 h 21600"/>
              <a:gd name="T8" fmla="*/ 3685 w 21600"/>
              <a:gd name="T9" fmla="*/ 3685 h 21600"/>
              <a:gd name="T10" fmla="*/ 17915 w 21600"/>
              <a:gd name="T11" fmla="*/ 1791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769" y="21600"/>
                </a:lnTo>
                <a:lnTo>
                  <a:pt x="17831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AR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 rot="6715454" flipV="1">
            <a:off x="4470199" y="2546738"/>
            <a:ext cx="3379924" cy="523420"/>
          </a:xfrm>
          <a:custGeom>
            <a:avLst/>
            <a:gdLst>
              <a:gd name="G0" fmla="+- 3769 0 0"/>
              <a:gd name="G1" fmla="+- 21600 0 3769"/>
              <a:gd name="G2" fmla="*/ 3769 1 2"/>
              <a:gd name="G3" fmla="+- 21600 0 G2"/>
              <a:gd name="G4" fmla="+/ 3769 21600 2"/>
              <a:gd name="G5" fmla="+/ G1 0 2"/>
              <a:gd name="G6" fmla="*/ 21600 21600 3769"/>
              <a:gd name="G7" fmla="*/ G6 1 2"/>
              <a:gd name="G8" fmla="+- 21600 0 G7"/>
              <a:gd name="G9" fmla="*/ 21600 1 2"/>
              <a:gd name="G10" fmla="+- 3769 0 G9"/>
              <a:gd name="G11" fmla="?: G10 G8 0"/>
              <a:gd name="G12" fmla="?: G10 G7 21600"/>
              <a:gd name="T0" fmla="*/ 19715 w 21600"/>
              <a:gd name="T1" fmla="*/ 10800 h 21600"/>
              <a:gd name="T2" fmla="*/ 10800 w 21600"/>
              <a:gd name="T3" fmla="*/ 21600 h 21600"/>
              <a:gd name="T4" fmla="*/ 1885 w 21600"/>
              <a:gd name="T5" fmla="*/ 10800 h 21600"/>
              <a:gd name="T6" fmla="*/ 10800 w 21600"/>
              <a:gd name="T7" fmla="*/ 0 h 21600"/>
              <a:gd name="T8" fmla="*/ 3685 w 21600"/>
              <a:gd name="T9" fmla="*/ 3685 h 21600"/>
              <a:gd name="T10" fmla="*/ 17915 w 21600"/>
              <a:gd name="T11" fmla="*/ 1791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769" y="21600"/>
                </a:lnTo>
                <a:lnTo>
                  <a:pt x="17831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AR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auto">
          <a:xfrm rot="14525762" flipV="1">
            <a:off x="6266807" y="2596279"/>
            <a:ext cx="3650807" cy="447008"/>
          </a:xfrm>
          <a:custGeom>
            <a:avLst/>
            <a:gdLst>
              <a:gd name="G0" fmla="+- 3769 0 0"/>
              <a:gd name="G1" fmla="+- 21600 0 3769"/>
              <a:gd name="G2" fmla="*/ 3769 1 2"/>
              <a:gd name="G3" fmla="+- 21600 0 G2"/>
              <a:gd name="G4" fmla="+/ 3769 21600 2"/>
              <a:gd name="G5" fmla="+/ G1 0 2"/>
              <a:gd name="G6" fmla="*/ 21600 21600 3769"/>
              <a:gd name="G7" fmla="*/ G6 1 2"/>
              <a:gd name="G8" fmla="+- 21600 0 G7"/>
              <a:gd name="G9" fmla="*/ 21600 1 2"/>
              <a:gd name="G10" fmla="+- 3769 0 G9"/>
              <a:gd name="G11" fmla="?: G10 G8 0"/>
              <a:gd name="G12" fmla="?: G10 G7 21600"/>
              <a:gd name="T0" fmla="*/ 19715 w 21600"/>
              <a:gd name="T1" fmla="*/ 10800 h 21600"/>
              <a:gd name="T2" fmla="*/ 10800 w 21600"/>
              <a:gd name="T3" fmla="*/ 21600 h 21600"/>
              <a:gd name="T4" fmla="*/ 1885 w 21600"/>
              <a:gd name="T5" fmla="*/ 10800 h 21600"/>
              <a:gd name="T6" fmla="*/ 10800 w 21600"/>
              <a:gd name="T7" fmla="*/ 0 h 21600"/>
              <a:gd name="T8" fmla="*/ 3685 w 21600"/>
              <a:gd name="T9" fmla="*/ 3685 h 21600"/>
              <a:gd name="T10" fmla="*/ 17915 w 21600"/>
              <a:gd name="T11" fmla="*/ 1791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769" y="21600"/>
                </a:lnTo>
                <a:lnTo>
                  <a:pt x="17831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AR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 rot="-3631062">
            <a:off x="4919843" y="2416945"/>
            <a:ext cx="13908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s-AR" sz="2400" b="1" dirty="0">
                <a:solidFill>
                  <a:srgbClr val="FF0000"/>
                </a:solidFill>
                <a:latin typeface="+mj-lt"/>
              </a:rPr>
              <a:t>OXIGENO</a:t>
            </a:r>
            <a:endParaRPr lang="es-ES" sz="2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6286512" y="4429138"/>
            <a:ext cx="20276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s-AR" sz="2400" b="1" dirty="0">
                <a:solidFill>
                  <a:srgbClr val="FF0000"/>
                </a:solidFill>
                <a:latin typeface="+mj-lt"/>
              </a:rPr>
              <a:t>COMBUSTIBLE</a:t>
            </a:r>
            <a:endParaRPr lang="es-ES" sz="2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 rot="2988919">
            <a:off x="7980662" y="2341988"/>
            <a:ext cx="11090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s-AR" sz="2400" b="1" dirty="0">
                <a:solidFill>
                  <a:srgbClr val="FF0000"/>
                </a:solidFill>
                <a:latin typeface="+mj-lt"/>
              </a:rPr>
              <a:t>CALOR</a:t>
            </a:r>
            <a:r>
              <a:rPr lang="es-AR" sz="2400" b="1" dirty="0">
                <a:solidFill>
                  <a:srgbClr val="002060"/>
                </a:solidFill>
                <a:latin typeface="+mj-lt"/>
              </a:rPr>
              <a:t> </a:t>
            </a:r>
            <a:endParaRPr lang="es-ES" sz="2400" b="1" dirty="0">
              <a:solidFill>
                <a:srgbClr val="00206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Alertan sobre peligroso cotillón inflamable _ Bienvenidos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9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85786" y="714362"/>
            <a:ext cx="7715304" cy="714361"/>
          </a:xfrm>
        </p:spPr>
        <p:txBody>
          <a:bodyPr>
            <a:normAutofit fontScale="90000"/>
          </a:bodyPr>
          <a:lstStyle/>
          <a:p>
            <a:pPr>
              <a:buFont typeface="Arial" pitchFamily="34" charset="0"/>
              <a:buChar char="•"/>
            </a:pPr>
            <a:r>
              <a:rPr lang="es-MX" sz="3100" b="1" spc="-5" dirty="0">
                <a:solidFill>
                  <a:srgbClr val="006FBF"/>
                </a:solidFill>
                <a:cs typeface="Arial"/>
              </a:rPr>
              <a:t>Inhibición de la Reacción en</a:t>
            </a:r>
            <a:r>
              <a:rPr lang="es-MX" sz="3100" b="1" spc="-20" dirty="0">
                <a:solidFill>
                  <a:srgbClr val="006FBF"/>
                </a:solidFill>
                <a:cs typeface="Arial"/>
              </a:rPr>
              <a:t> </a:t>
            </a:r>
            <a:r>
              <a:rPr lang="es-MX" sz="3100" b="1" spc="-5" dirty="0">
                <a:solidFill>
                  <a:srgbClr val="006FBF"/>
                </a:solidFill>
                <a:cs typeface="Arial"/>
              </a:rPr>
              <a:t>Cadena</a:t>
            </a:r>
            <a:br>
              <a:rPr lang="es-MX" sz="4000" dirty="0">
                <a:latin typeface="Arial"/>
                <a:cs typeface="Arial"/>
              </a:rPr>
            </a:b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s-ES" sz="2400" dirty="0">
              <a:latin typeface="Arial"/>
              <a:cs typeface="Arial"/>
            </a:endParaRPr>
          </a:p>
          <a:p>
            <a:pPr>
              <a:buNone/>
            </a:pPr>
            <a:endParaRPr lang="es-ES" sz="28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0" name="object 6"/>
          <p:cNvSpPr txBox="1"/>
          <p:nvPr/>
        </p:nvSpPr>
        <p:spPr>
          <a:xfrm rot="19020000">
            <a:off x="2002274" y="2213001"/>
            <a:ext cx="2129770" cy="3975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075"/>
              </a:lnSpc>
            </a:pPr>
            <a:r>
              <a:rPr sz="2800" b="1" spc="-190">
                <a:latin typeface="+mj-lt"/>
                <a:cs typeface="Arial"/>
              </a:rPr>
              <a:t>OXIGE</a:t>
            </a:r>
            <a:r>
              <a:rPr lang="es-AR" sz="2800" b="1" spc="-190" dirty="0">
                <a:latin typeface="+mj-lt"/>
                <a:cs typeface="Arial"/>
              </a:rPr>
              <a:t>NO</a:t>
            </a:r>
            <a:endParaRPr sz="2800">
              <a:latin typeface="+mj-lt"/>
              <a:cs typeface="Arial"/>
            </a:endParaRPr>
          </a:p>
        </p:txBody>
      </p:sp>
      <p:sp>
        <p:nvSpPr>
          <p:cNvPr id="51" name="object 9"/>
          <p:cNvSpPr txBox="1"/>
          <p:nvPr/>
        </p:nvSpPr>
        <p:spPr>
          <a:xfrm rot="2580000">
            <a:off x="5549195" y="2578350"/>
            <a:ext cx="1499418" cy="3718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200025" algn="ctr">
              <a:lnSpc>
                <a:spcPts val="2895"/>
              </a:lnSpc>
              <a:spcBef>
                <a:spcPts val="95"/>
              </a:spcBef>
            </a:pPr>
            <a:r>
              <a:rPr lang="es-ES" sz="2400" b="1" spc="-5" dirty="0">
                <a:latin typeface="+mj-lt"/>
                <a:cs typeface="Arial"/>
              </a:rPr>
              <a:t>CAL</a:t>
            </a:r>
            <a:r>
              <a:rPr lang="es-AR" sz="2400" b="1" spc="-5" dirty="0">
                <a:latin typeface="+mj-lt"/>
                <a:cs typeface="Arial"/>
              </a:rPr>
              <a:t>OR</a:t>
            </a:r>
            <a:endParaRPr lang="es-ES" sz="2400" b="1" spc="-5" dirty="0">
              <a:latin typeface="+mj-lt"/>
              <a:cs typeface="Arial"/>
            </a:endParaRPr>
          </a:p>
        </p:txBody>
      </p:sp>
      <p:sp>
        <p:nvSpPr>
          <p:cNvPr id="52" name="object 10"/>
          <p:cNvSpPr txBox="1"/>
          <p:nvPr/>
        </p:nvSpPr>
        <p:spPr>
          <a:xfrm rot="2580000">
            <a:off x="4565512" y="2036560"/>
            <a:ext cx="498917" cy="7950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075"/>
              </a:lnSpc>
            </a:pPr>
            <a:r>
              <a:rPr sz="3050" b="1" i="1" spc="-235" dirty="0">
                <a:latin typeface="Arial"/>
                <a:cs typeface="Arial"/>
              </a:rPr>
              <a:t>O</a:t>
            </a:r>
            <a:r>
              <a:rPr sz="3050" b="1" i="1" spc="-185" dirty="0">
                <a:latin typeface="Arial"/>
                <a:cs typeface="Arial"/>
              </a:rPr>
              <a:t>R</a:t>
            </a:r>
            <a:endParaRPr sz="3050">
              <a:latin typeface="Arial"/>
              <a:cs typeface="Arial"/>
            </a:endParaRPr>
          </a:p>
        </p:txBody>
      </p:sp>
      <p:sp>
        <p:nvSpPr>
          <p:cNvPr id="53" name="object 11"/>
          <p:cNvSpPr/>
          <p:nvPr/>
        </p:nvSpPr>
        <p:spPr>
          <a:xfrm>
            <a:off x="2857488" y="1571618"/>
            <a:ext cx="3178946" cy="2515553"/>
          </a:xfrm>
          <a:custGeom>
            <a:avLst/>
            <a:gdLst/>
            <a:ahLst/>
            <a:cxnLst/>
            <a:rect l="l" t="t" r="r" b="b"/>
            <a:pathLst>
              <a:path w="4234180" h="3354070">
                <a:moveTo>
                  <a:pt x="0" y="3353638"/>
                </a:moveTo>
                <a:lnTo>
                  <a:pt x="2116861" y="0"/>
                </a:lnTo>
                <a:lnTo>
                  <a:pt x="4233748" y="3353638"/>
                </a:lnTo>
                <a:lnTo>
                  <a:pt x="0" y="3353638"/>
                </a:lnTo>
                <a:close/>
              </a:path>
            </a:pathLst>
          </a:custGeom>
          <a:ln w="3870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12"/>
          <p:cNvSpPr/>
          <p:nvPr/>
        </p:nvSpPr>
        <p:spPr>
          <a:xfrm>
            <a:off x="3714744" y="1643056"/>
            <a:ext cx="760411" cy="2044065"/>
          </a:xfrm>
          <a:custGeom>
            <a:avLst/>
            <a:gdLst/>
            <a:ahLst/>
            <a:cxnLst/>
            <a:rect l="l" t="t" r="r" b="b"/>
            <a:pathLst>
              <a:path w="1012825" h="2725420">
                <a:moveTo>
                  <a:pt x="1012291" y="0"/>
                </a:moveTo>
                <a:lnTo>
                  <a:pt x="0" y="2725115"/>
                </a:lnTo>
              </a:path>
            </a:pathLst>
          </a:custGeom>
          <a:ln w="3870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13"/>
          <p:cNvSpPr/>
          <p:nvPr/>
        </p:nvSpPr>
        <p:spPr>
          <a:xfrm>
            <a:off x="2857488" y="3571882"/>
            <a:ext cx="830493" cy="471488"/>
          </a:xfrm>
          <a:custGeom>
            <a:avLst/>
            <a:gdLst/>
            <a:ahLst/>
            <a:cxnLst/>
            <a:rect l="l" t="t" r="r" b="b"/>
            <a:pathLst>
              <a:path w="1106170" h="628650">
                <a:moveTo>
                  <a:pt x="1105585" y="0"/>
                </a:moveTo>
                <a:lnTo>
                  <a:pt x="0" y="628523"/>
                </a:lnTo>
              </a:path>
            </a:pathLst>
          </a:custGeom>
          <a:ln w="3870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14"/>
          <p:cNvSpPr/>
          <p:nvPr/>
        </p:nvSpPr>
        <p:spPr>
          <a:xfrm>
            <a:off x="3714744" y="3571882"/>
            <a:ext cx="2348931" cy="471488"/>
          </a:xfrm>
          <a:custGeom>
            <a:avLst/>
            <a:gdLst/>
            <a:ahLst/>
            <a:cxnLst/>
            <a:rect l="l" t="t" r="r" b="b"/>
            <a:pathLst>
              <a:path w="3128645" h="628650">
                <a:moveTo>
                  <a:pt x="0" y="0"/>
                </a:moveTo>
                <a:lnTo>
                  <a:pt x="3128137" y="628523"/>
                </a:lnTo>
              </a:path>
            </a:pathLst>
          </a:custGeom>
          <a:ln w="3870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15"/>
          <p:cNvSpPr/>
          <p:nvPr/>
        </p:nvSpPr>
        <p:spPr>
          <a:xfrm>
            <a:off x="4071935" y="1714494"/>
            <a:ext cx="80496" cy="1015836"/>
          </a:xfrm>
          <a:custGeom>
            <a:avLst/>
            <a:gdLst/>
            <a:ahLst/>
            <a:cxnLst/>
            <a:rect l="l" t="t" r="r" b="b"/>
            <a:pathLst>
              <a:path w="12064" h="2306954">
                <a:moveTo>
                  <a:pt x="0" y="2306624"/>
                </a:moveTo>
                <a:lnTo>
                  <a:pt x="11658" y="0"/>
                </a:lnTo>
              </a:path>
            </a:pathLst>
          </a:custGeom>
          <a:ln w="4193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16"/>
          <p:cNvSpPr/>
          <p:nvPr/>
        </p:nvSpPr>
        <p:spPr>
          <a:xfrm>
            <a:off x="4071934" y="1571618"/>
            <a:ext cx="138733" cy="190500"/>
          </a:xfrm>
          <a:custGeom>
            <a:avLst/>
            <a:gdLst/>
            <a:ahLst/>
            <a:cxnLst/>
            <a:rect l="l" t="t" r="r" b="b"/>
            <a:pathLst>
              <a:path w="184785" h="254000">
                <a:moveTo>
                  <a:pt x="184327" y="253669"/>
                </a:moveTo>
                <a:lnTo>
                  <a:pt x="0" y="252755"/>
                </a:lnTo>
                <a:lnTo>
                  <a:pt x="93446" y="0"/>
                </a:lnTo>
                <a:lnTo>
                  <a:pt x="184327" y="253669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17"/>
          <p:cNvSpPr/>
          <p:nvPr/>
        </p:nvSpPr>
        <p:spPr>
          <a:xfrm>
            <a:off x="4071934" y="1571618"/>
            <a:ext cx="138733" cy="190500"/>
          </a:xfrm>
          <a:custGeom>
            <a:avLst/>
            <a:gdLst/>
            <a:ahLst/>
            <a:cxnLst/>
            <a:rect l="l" t="t" r="r" b="b"/>
            <a:pathLst>
              <a:path w="184785" h="254000">
                <a:moveTo>
                  <a:pt x="184327" y="253669"/>
                </a:moveTo>
                <a:lnTo>
                  <a:pt x="93446" y="0"/>
                </a:lnTo>
                <a:lnTo>
                  <a:pt x="0" y="252755"/>
                </a:lnTo>
                <a:lnTo>
                  <a:pt x="184327" y="253669"/>
                </a:lnTo>
                <a:close/>
              </a:path>
            </a:pathLst>
          </a:custGeom>
          <a:ln w="4193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18"/>
          <p:cNvSpPr/>
          <p:nvPr/>
        </p:nvSpPr>
        <p:spPr>
          <a:xfrm>
            <a:off x="3571868" y="1928808"/>
            <a:ext cx="1901846" cy="21413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23"/>
          <p:cNvSpPr/>
          <p:nvPr/>
        </p:nvSpPr>
        <p:spPr>
          <a:xfrm>
            <a:off x="1857356" y="2285998"/>
            <a:ext cx="1785949" cy="696521"/>
          </a:xfrm>
          <a:custGeom>
            <a:avLst/>
            <a:gdLst/>
            <a:ahLst/>
            <a:cxnLst/>
            <a:rect l="l" t="t" r="r" b="b"/>
            <a:pathLst>
              <a:path w="1710054" h="1480185">
                <a:moveTo>
                  <a:pt x="0" y="1479778"/>
                </a:moveTo>
                <a:lnTo>
                  <a:pt x="1709851" y="0"/>
                </a:lnTo>
              </a:path>
            </a:pathLst>
          </a:custGeom>
          <a:ln w="54838">
            <a:solidFill>
              <a:srgbClr val="D2471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24"/>
          <p:cNvSpPr/>
          <p:nvPr/>
        </p:nvSpPr>
        <p:spPr>
          <a:xfrm>
            <a:off x="2571736" y="2000246"/>
            <a:ext cx="473384" cy="1355414"/>
          </a:xfrm>
          <a:custGeom>
            <a:avLst/>
            <a:gdLst/>
            <a:ahLst/>
            <a:cxnLst/>
            <a:rect l="l" t="t" r="r" b="b"/>
            <a:pathLst>
              <a:path w="922020" h="1873885">
                <a:moveTo>
                  <a:pt x="0" y="1873758"/>
                </a:moveTo>
                <a:lnTo>
                  <a:pt x="921943" y="0"/>
                </a:lnTo>
              </a:path>
            </a:pathLst>
          </a:custGeom>
          <a:ln w="54838">
            <a:solidFill>
              <a:srgbClr val="D2471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25"/>
          <p:cNvSpPr/>
          <p:nvPr/>
        </p:nvSpPr>
        <p:spPr>
          <a:xfrm>
            <a:off x="6072198" y="2071684"/>
            <a:ext cx="414515" cy="1437323"/>
          </a:xfrm>
          <a:custGeom>
            <a:avLst/>
            <a:gdLst/>
            <a:ahLst/>
            <a:cxnLst/>
            <a:rect l="l" t="t" r="r" b="b"/>
            <a:pathLst>
              <a:path w="837565" h="1916429">
                <a:moveTo>
                  <a:pt x="0" y="0"/>
                </a:moveTo>
                <a:lnTo>
                  <a:pt x="837107" y="1916150"/>
                </a:lnTo>
              </a:path>
            </a:pathLst>
          </a:custGeom>
          <a:ln w="54838">
            <a:solidFill>
              <a:srgbClr val="D2471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26"/>
          <p:cNvSpPr/>
          <p:nvPr/>
        </p:nvSpPr>
        <p:spPr>
          <a:xfrm>
            <a:off x="5500694" y="2357436"/>
            <a:ext cx="1643074" cy="535785"/>
          </a:xfrm>
          <a:custGeom>
            <a:avLst/>
            <a:gdLst/>
            <a:ahLst/>
            <a:cxnLst/>
            <a:rect l="l" t="t" r="r" b="b"/>
            <a:pathLst>
              <a:path w="1625600" h="1522729">
                <a:moveTo>
                  <a:pt x="0" y="0"/>
                </a:moveTo>
                <a:lnTo>
                  <a:pt x="1625041" y="1522196"/>
                </a:lnTo>
              </a:path>
            </a:pathLst>
          </a:custGeom>
          <a:ln w="54838">
            <a:solidFill>
              <a:srgbClr val="D2471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27"/>
          <p:cNvSpPr/>
          <p:nvPr/>
        </p:nvSpPr>
        <p:spPr>
          <a:xfrm>
            <a:off x="3500430" y="4071948"/>
            <a:ext cx="1434530" cy="327660"/>
          </a:xfrm>
          <a:custGeom>
            <a:avLst/>
            <a:gdLst/>
            <a:ahLst/>
            <a:cxnLst/>
            <a:rect l="l" t="t" r="r" b="b"/>
            <a:pathLst>
              <a:path w="1910715" h="436879">
                <a:moveTo>
                  <a:pt x="0" y="0"/>
                </a:moveTo>
                <a:lnTo>
                  <a:pt x="1910232" y="436372"/>
                </a:lnTo>
              </a:path>
            </a:pathLst>
          </a:custGeom>
          <a:ln w="54838">
            <a:solidFill>
              <a:srgbClr val="D2471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28"/>
          <p:cNvSpPr/>
          <p:nvPr/>
        </p:nvSpPr>
        <p:spPr>
          <a:xfrm>
            <a:off x="3571868" y="4143386"/>
            <a:ext cx="1434530" cy="263843"/>
          </a:xfrm>
          <a:custGeom>
            <a:avLst/>
            <a:gdLst/>
            <a:ahLst/>
            <a:cxnLst/>
            <a:rect l="l" t="t" r="r" b="b"/>
            <a:pathLst>
              <a:path w="1910715" h="351789">
                <a:moveTo>
                  <a:pt x="0" y="351536"/>
                </a:moveTo>
                <a:lnTo>
                  <a:pt x="1910232" y="0"/>
                </a:lnTo>
              </a:path>
            </a:pathLst>
          </a:custGeom>
          <a:ln w="54838">
            <a:solidFill>
              <a:srgbClr val="D2471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29"/>
          <p:cNvSpPr/>
          <p:nvPr/>
        </p:nvSpPr>
        <p:spPr>
          <a:xfrm>
            <a:off x="2714612" y="1000114"/>
            <a:ext cx="3375366" cy="800100"/>
          </a:xfrm>
          <a:custGeom>
            <a:avLst/>
            <a:gdLst/>
            <a:ahLst/>
            <a:cxnLst/>
            <a:rect l="l" t="t" r="r" b="b"/>
            <a:pathLst>
              <a:path w="4669790" h="12065">
                <a:moveTo>
                  <a:pt x="0" y="0"/>
                </a:moveTo>
                <a:lnTo>
                  <a:pt x="4669434" y="11887"/>
                </a:lnTo>
              </a:path>
            </a:pathLst>
          </a:custGeom>
          <a:ln w="54838">
            <a:solidFill>
              <a:srgbClr val="D2471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30"/>
          <p:cNvSpPr/>
          <p:nvPr/>
        </p:nvSpPr>
        <p:spPr>
          <a:xfrm>
            <a:off x="2643174" y="1000114"/>
            <a:ext cx="3489785" cy="811054"/>
          </a:xfrm>
          <a:custGeom>
            <a:avLst/>
            <a:gdLst/>
            <a:ahLst/>
            <a:cxnLst/>
            <a:rect l="l" t="t" r="r" b="b"/>
            <a:pathLst>
              <a:path w="4669790" h="776605">
                <a:moveTo>
                  <a:pt x="0" y="776065"/>
                </a:moveTo>
                <a:lnTo>
                  <a:pt x="4669434" y="0"/>
                </a:lnTo>
              </a:path>
            </a:pathLst>
          </a:custGeom>
          <a:ln w="54838">
            <a:solidFill>
              <a:srgbClr val="D2471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31"/>
          <p:cNvSpPr/>
          <p:nvPr/>
        </p:nvSpPr>
        <p:spPr>
          <a:xfrm>
            <a:off x="3786182" y="3214692"/>
            <a:ext cx="857256" cy="9928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8"/>
          <p:cNvSpPr txBox="1"/>
          <p:nvPr/>
        </p:nvSpPr>
        <p:spPr>
          <a:xfrm>
            <a:off x="2000232" y="4286262"/>
            <a:ext cx="4857784" cy="52052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2219" indent="-292219" fontAlgn="base">
              <a:lnSpc>
                <a:spcPts val="4335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419100" algn="l"/>
                <a:tab pos="419734" algn="l"/>
              </a:tabLst>
            </a:pPr>
            <a:r>
              <a:rPr lang="es-CR" sz="2800" b="1" dirty="0">
                <a:solidFill>
                  <a:schemeClr val="accent1"/>
                </a:solidFill>
                <a:latin typeface="+mj-lt"/>
              </a:rPr>
              <a:t>Eliminación del</a:t>
            </a:r>
            <a:r>
              <a:rPr lang="es-AR" sz="28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s-CR" sz="2800" b="1" dirty="0">
                <a:solidFill>
                  <a:schemeClr val="accent1"/>
                </a:solidFill>
                <a:latin typeface="+mj-lt"/>
              </a:rPr>
              <a:t>Combustible</a:t>
            </a:r>
          </a:p>
        </p:txBody>
      </p:sp>
      <p:sp>
        <p:nvSpPr>
          <p:cNvPr id="74" name="object 4"/>
          <p:cNvSpPr txBox="1"/>
          <p:nvPr/>
        </p:nvSpPr>
        <p:spPr>
          <a:xfrm>
            <a:off x="6786546" y="2285998"/>
            <a:ext cx="2357454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2219" indent="-292219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419100" algn="l"/>
                <a:tab pos="419734" algn="l"/>
              </a:tabLst>
            </a:pPr>
            <a:r>
              <a:rPr lang="es-CR" sz="2800" b="1" dirty="0">
                <a:solidFill>
                  <a:schemeClr val="accent1"/>
                </a:solidFill>
                <a:latin typeface="+mj-lt"/>
              </a:rPr>
              <a:t>Enfriamiento</a:t>
            </a:r>
          </a:p>
        </p:txBody>
      </p:sp>
      <p:sp>
        <p:nvSpPr>
          <p:cNvPr id="75" name="object 5"/>
          <p:cNvSpPr txBox="1"/>
          <p:nvPr/>
        </p:nvSpPr>
        <p:spPr>
          <a:xfrm>
            <a:off x="142844" y="2214560"/>
            <a:ext cx="2286016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2219" indent="-292219" fontAlgn="base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419100" algn="l"/>
                <a:tab pos="419734" algn="l"/>
              </a:tabLst>
            </a:pPr>
            <a:r>
              <a:rPr lang="es-CR" sz="2800" b="1" dirty="0">
                <a:solidFill>
                  <a:schemeClr val="accent1"/>
                </a:solidFill>
                <a:latin typeface="+mj-lt"/>
              </a:rPr>
              <a:t>Sofocación</a:t>
            </a:r>
          </a:p>
        </p:txBody>
      </p:sp>
      <p:sp>
        <p:nvSpPr>
          <p:cNvPr id="76" name="75 Rectángulo"/>
          <p:cNvSpPr/>
          <p:nvPr/>
        </p:nvSpPr>
        <p:spPr>
          <a:xfrm>
            <a:off x="2071670" y="1214428"/>
            <a:ext cx="4572032" cy="464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00025" indent="-407034" algn="ctr">
              <a:lnSpc>
                <a:spcPts val="2895"/>
              </a:lnSpc>
              <a:spcBef>
                <a:spcPts val="95"/>
              </a:spcBef>
              <a:tabLst>
                <a:tab pos="419100" algn="l"/>
                <a:tab pos="419734" algn="l"/>
              </a:tabLst>
            </a:pPr>
            <a:r>
              <a:rPr lang="es-MX" sz="2400" b="1" spc="-5" dirty="0">
                <a:latin typeface="+mj-lt"/>
                <a:cs typeface="Arial"/>
              </a:rPr>
              <a:t>REACCION QUIMICA EN CADENA</a:t>
            </a:r>
          </a:p>
        </p:txBody>
      </p:sp>
      <p:sp>
        <p:nvSpPr>
          <p:cNvPr id="77" name="76 Rectángulo"/>
          <p:cNvSpPr/>
          <p:nvPr/>
        </p:nvSpPr>
        <p:spPr>
          <a:xfrm>
            <a:off x="3428992" y="4000510"/>
            <a:ext cx="2222596" cy="4524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200025" algn="ctr">
              <a:lnSpc>
                <a:spcPts val="2895"/>
              </a:lnSpc>
              <a:spcBef>
                <a:spcPts val="95"/>
              </a:spcBef>
            </a:pPr>
            <a:r>
              <a:rPr lang="es-ES" sz="2400" b="1" spc="-5" dirty="0">
                <a:latin typeface="+mj-lt"/>
                <a:cs typeface="Arial"/>
              </a:rPr>
              <a:t>COMBUSTIBLE</a:t>
            </a:r>
            <a:endParaRPr lang="es-ES" sz="2400" dirty="0">
              <a:latin typeface="+mj-lt"/>
              <a:cs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00048"/>
            <a:ext cx="8229600" cy="714380"/>
          </a:xfrm>
        </p:spPr>
        <p:txBody>
          <a:bodyPr>
            <a:normAutofit/>
          </a:bodyPr>
          <a:lstStyle/>
          <a:p>
            <a:endParaRPr lang="es-ES" sz="3600" dirty="0">
              <a:solidFill>
                <a:schemeClr val="accent1"/>
              </a:solidFill>
            </a:endParaRPr>
          </a:p>
        </p:txBody>
      </p:sp>
      <p:pic>
        <p:nvPicPr>
          <p:cNvPr id="7" name="FONDO LLAMAS DE FUEGO 1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5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713</Words>
  <Application>Microsoft Office PowerPoint</Application>
  <PresentationFormat>Presentación en pantalla (16:9)</PresentationFormat>
  <Paragraphs>227</Paragraphs>
  <Slides>53</Slides>
  <Notes>0</Notes>
  <HiddenSlides>0</HiddenSlides>
  <MMClips>2</MMClips>
  <ScaleCrop>false</ScaleCrop>
  <HeadingPairs>
    <vt:vector size="8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53</vt:i4>
      </vt:variant>
    </vt:vector>
  </HeadingPairs>
  <TitlesOfParts>
    <vt:vector size="59" baseType="lpstr">
      <vt:lpstr>Arial</vt:lpstr>
      <vt:lpstr>Arial Black</vt:lpstr>
      <vt:lpstr>Arial Rounded MT Bold</vt:lpstr>
      <vt:lpstr>Calibri</vt:lpstr>
      <vt:lpstr>Tema de Office</vt:lpstr>
      <vt:lpstr>CorelDRAW</vt:lpstr>
      <vt:lpstr>Presentación de PowerPoint</vt:lpstr>
      <vt:lpstr>FUEGO ­ INCENDIO</vt:lpstr>
      <vt:lpstr>FORMAS DE PROPAGACION DEL  CALOR</vt:lpstr>
      <vt:lpstr>FORMAS DE PROPAGACIÓN DEL CALOR</vt:lpstr>
      <vt:lpstr>FORMAS DE PROPAGACION DEL  CALOR</vt:lpstr>
      <vt:lpstr>TRIANGULO DEL FUEGO </vt:lpstr>
      <vt:lpstr>Presentación de PowerPoint</vt:lpstr>
      <vt:lpstr>Inhibición de la Reacción en Cadena </vt:lpstr>
      <vt:lpstr>Presentación de PowerPoint</vt:lpstr>
      <vt:lpstr>CLASES DE FUEGOS</vt:lpstr>
      <vt:lpstr>CLASES DE FUEGOS</vt:lpstr>
      <vt:lpstr>CLASES DE FUEGOS</vt:lpstr>
      <vt:lpstr>CLASES DE FUEGOS</vt:lpstr>
      <vt:lpstr>CLASES DE FUEGOS</vt:lpstr>
      <vt:lpstr>Presentación de PowerPoint</vt:lpstr>
      <vt:lpstr>Presentación de PowerPoint</vt:lpstr>
      <vt:lpstr>Presentación de PowerPoint</vt:lpstr>
      <vt:lpstr>Presentación de PowerPoint</vt:lpstr>
      <vt:lpstr>METODOS DE EXTINCION </vt:lpstr>
      <vt:lpstr>METODOS DE EXTINCION </vt:lpstr>
      <vt:lpstr>METODOS DE EXTINCION </vt:lpstr>
      <vt:lpstr>METODOS DE EXTINCION </vt:lpstr>
      <vt:lpstr>METODOS DE EXTINCION </vt:lpstr>
      <vt:lpstr>METODOS DE EXTINCION </vt:lpstr>
      <vt:lpstr>COMPONETES DE UN EXTINTOR</vt:lpstr>
      <vt:lpstr>Presentación de PowerPoint</vt:lpstr>
      <vt:lpstr>COMPONETES DE UN EXTINTOR</vt:lpstr>
      <vt:lpstr>COMPONETES DE UN EXTINTOR</vt:lpstr>
      <vt:lpstr>COMPONETES DE UN EXTINTOR</vt:lpstr>
      <vt:lpstr>COMPONETES DE UN EXTINTOR</vt:lpstr>
      <vt:lpstr>COMPONETES DE UN EXTINTOR</vt:lpstr>
      <vt:lpstr>COMPONETES DE UN EXTINTOR</vt:lpstr>
      <vt:lpstr>COMPONETES DE UN EXTINTOR</vt:lpstr>
      <vt:lpstr>COMPONETES DE UN EXTINTOR</vt:lpstr>
      <vt:lpstr>COMPONETES DE UN EXTINTOR</vt:lpstr>
      <vt:lpstr>TU SEGURIDAD ES LO MAS IMPORTANTE</vt:lpstr>
      <vt:lpstr>Presentación de PowerPoint</vt:lpstr>
      <vt:lpstr>Presentación de PowerPoint</vt:lpstr>
      <vt:lpstr>Presentación de PowerPoint</vt:lpstr>
      <vt:lpstr>PASOS PARA UTILIZAR UN EXTINTOR</vt:lpstr>
      <vt:lpstr>PASOS PARA UTILIZAR UN EXTINTOR</vt:lpstr>
      <vt:lpstr>PASOS PARA UTILIZAR UN EXTINTOR</vt:lpstr>
      <vt:lpstr>PASOS PARA UTILIZAR UN EXTINTOR</vt:lpstr>
      <vt:lpstr>PASOS PARA UTILIZAR UN EXTINTOR</vt:lpstr>
      <vt:lpstr>PASOS PARA UTILIZAR UN EXTINTOR</vt:lpstr>
      <vt:lpstr>PASOS PARA UTILIZAR UN EXTINTOR</vt:lpstr>
      <vt:lpstr>PASOS PARA UTILIZAR UN EXTINTOR</vt:lpstr>
      <vt:lpstr>PASOS PARA UTILIZAR UN EXTINTOR</vt:lpstr>
      <vt:lpstr>PASOS PARA UTILIZAR UN EXTINTOR</vt:lpstr>
      <vt:lpstr>PASOS PARA UTILIZAR UN EXTINTOR</vt:lpstr>
      <vt:lpstr>PASOS PARA UTILIZAR UN EXTINTOR</vt:lpstr>
      <vt:lpstr>PASOS PARA UTILIZAR UN EXTINTOR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2021-08-11T13:31:48Z</dcterms:created>
  <dcterms:modified xsi:type="dcterms:W3CDTF">2025-12-03T18:11:27Z</dcterms:modified>
</cp:coreProperties>
</file>